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6" y="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76490" y="2023675"/>
            <a:ext cx="6191018" cy="1608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25" y="416339"/>
            <a:ext cx="837454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4550" y="1581573"/>
            <a:ext cx="8166100" cy="349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8825" y="6398022"/>
            <a:ext cx="192404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235"/>
              </a:lnSpc>
              <a:spcBef>
                <a:spcPts val="100"/>
              </a:spcBef>
            </a:pPr>
            <a:r>
              <a:rPr spc="-10" dirty="0"/>
              <a:t>EE</a:t>
            </a:r>
            <a:r>
              <a:rPr spc="-25" dirty="0"/>
              <a:t> </a:t>
            </a:r>
            <a:r>
              <a:rPr spc="-5" dirty="0"/>
              <a:t>422C</a:t>
            </a:r>
          </a:p>
          <a:p>
            <a:pPr algn="ctr">
              <a:lnSpc>
                <a:spcPts val="6235"/>
              </a:lnSpc>
            </a:pPr>
            <a:r>
              <a:rPr spc="-15" dirty="0"/>
              <a:t>Socket</a:t>
            </a:r>
            <a:r>
              <a:rPr spc="-95" dirty="0"/>
              <a:t> </a:t>
            </a:r>
            <a:r>
              <a:rPr spc="-10" dirty="0"/>
              <a:t>Programming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530" y="870388"/>
            <a:ext cx="8941329" cy="1812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416339"/>
            <a:ext cx="6741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Socket Programming </a:t>
            </a:r>
            <a:r>
              <a:rPr dirty="0"/>
              <a:t>-</a:t>
            </a:r>
            <a:r>
              <a:rPr spc="-90" dirty="0"/>
              <a:t> </a:t>
            </a:r>
            <a:r>
              <a:rPr spc="-5" dirty="0"/>
              <a:t>Receive</a:t>
            </a:r>
          </a:p>
        </p:txBody>
      </p:sp>
      <p:sp>
        <p:nvSpPr>
          <p:cNvPr id="4" name="object 4"/>
          <p:cNvSpPr/>
          <p:nvPr/>
        </p:nvSpPr>
        <p:spPr>
          <a:xfrm>
            <a:off x="59954" y="2761584"/>
            <a:ext cx="6631770" cy="888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000" y="4025999"/>
            <a:ext cx="8927999" cy="109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954" y="5422074"/>
            <a:ext cx="6220770" cy="1079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24049" y="2286024"/>
            <a:ext cx="1796414" cy="1092200"/>
          </a:xfrm>
          <a:custGeom>
            <a:avLst/>
            <a:gdLst/>
            <a:ahLst/>
            <a:cxnLst/>
            <a:rect l="l" t="t" r="r" b="b"/>
            <a:pathLst>
              <a:path w="1796415" h="1092200">
                <a:moveTo>
                  <a:pt x="0" y="0"/>
                </a:moveTo>
                <a:lnTo>
                  <a:pt x="1795799" y="0"/>
                </a:lnTo>
                <a:lnTo>
                  <a:pt x="1795799" y="1091999"/>
                </a:lnTo>
                <a:lnTo>
                  <a:pt x="0" y="1091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24049" y="2286024"/>
            <a:ext cx="1796414" cy="1092200"/>
          </a:xfrm>
          <a:custGeom>
            <a:avLst/>
            <a:gdLst/>
            <a:ahLst/>
            <a:cxnLst/>
            <a:rect l="l" t="t" r="r" b="b"/>
            <a:pathLst>
              <a:path w="1796415" h="1092200">
                <a:moveTo>
                  <a:pt x="0" y="0"/>
                </a:moveTo>
                <a:lnTo>
                  <a:pt x="1795799" y="0"/>
                </a:lnTo>
                <a:lnTo>
                  <a:pt x="1795799" y="1091999"/>
                </a:lnTo>
                <a:lnTo>
                  <a:pt x="0" y="10919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78724" y="3729299"/>
            <a:ext cx="2887345" cy="373380"/>
          </a:xfrm>
          <a:custGeom>
            <a:avLst/>
            <a:gdLst/>
            <a:ahLst/>
            <a:cxnLst/>
            <a:rect l="l" t="t" r="r" b="b"/>
            <a:pathLst>
              <a:path w="2887345" h="373379">
                <a:moveTo>
                  <a:pt x="0" y="0"/>
                </a:moveTo>
                <a:lnTo>
                  <a:pt x="2887199" y="0"/>
                </a:lnTo>
                <a:lnTo>
                  <a:pt x="2887199" y="372899"/>
                </a:lnTo>
                <a:lnTo>
                  <a:pt x="0" y="3728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78724" y="3729299"/>
            <a:ext cx="2887345" cy="373380"/>
          </a:xfrm>
          <a:custGeom>
            <a:avLst/>
            <a:gdLst/>
            <a:ahLst/>
            <a:cxnLst/>
            <a:rect l="l" t="t" r="r" b="b"/>
            <a:pathLst>
              <a:path w="2887345" h="373379">
                <a:moveTo>
                  <a:pt x="0" y="0"/>
                </a:moveTo>
                <a:lnTo>
                  <a:pt x="2887199" y="0"/>
                </a:lnTo>
                <a:lnTo>
                  <a:pt x="2887199" y="372899"/>
                </a:lnTo>
                <a:lnTo>
                  <a:pt x="0" y="372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3324" y="4025999"/>
            <a:ext cx="2887345" cy="373380"/>
          </a:xfrm>
          <a:custGeom>
            <a:avLst/>
            <a:gdLst/>
            <a:ahLst/>
            <a:cxnLst/>
            <a:rect l="l" t="t" r="r" b="b"/>
            <a:pathLst>
              <a:path w="2887345" h="373379">
                <a:moveTo>
                  <a:pt x="0" y="0"/>
                </a:moveTo>
                <a:lnTo>
                  <a:pt x="2887199" y="0"/>
                </a:lnTo>
                <a:lnTo>
                  <a:pt x="2887199" y="372899"/>
                </a:lnTo>
                <a:lnTo>
                  <a:pt x="0" y="3728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43324" y="4025999"/>
            <a:ext cx="2887345" cy="373380"/>
          </a:xfrm>
          <a:custGeom>
            <a:avLst/>
            <a:gdLst/>
            <a:ahLst/>
            <a:cxnLst/>
            <a:rect l="l" t="t" r="r" b="b"/>
            <a:pathLst>
              <a:path w="2887345" h="373379">
                <a:moveTo>
                  <a:pt x="0" y="0"/>
                </a:moveTo>
                <a:lnTo>
                  <a:pt x="2887199" y="0"/>
                </a:lnTo>
                <a:lnTo>
                  <a:pt x="2887199" y="372899"/>
                </a:lnTo>
                <a:lnTo>
                  <a:pt x="0" y="372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60549" y="5318399"/>
            <a:ext cx="2887345" cy="704215"/>
          </a:xfrm>
          <a:custGeom>
            <a:avLst/>
            <a:gdLst/>
            <a:ahLst/>
            <a:cxnLst/>
            <a:rect l="l" t="t" r="r" b="b"/>
            <a:pathLst>
              <a:path w="2887345" h="704214">
                <a:moveTo>
                  <a:pt x="0" y="0"/>
                </a:moveTo>
                <a:lnTo>
                  <a:pt x="2887199" y="0"/>
                </a:lnTo>
                <a:lnTo>
                  <a:pt x="2887199" y="704099"/>
                </a:lnTo>
                <a:lnTo>
                  <a:pt x="0" y="704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60549" y="5318399"/>
            <a:ext cx="2887345" cy="704215"/>
          </a:xfrm>
          <a:custGeom>
            <a:avLst/>
            <a:gdLst/>
            <a:ahLst/>
            <a:cxnLst/>
            <a:rect l="l" t="t" r="r" b="b"/>
            <a:pathLst>
              <a:path w="2887345" h="704214">
                <a:moveTo>
                  <a:pt x="0" y="0"/>
                </a:moveTo>
                <a:lnTo>
                  <a:pt x="2887199" y="0"/>
                </a:lnTo>
                <a:lnTo>
                  <a:pt x="2887199" y="704099"/>
                </a:lnTo>
                <a:lnTo>
                  <a:pt x="0" y="7040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16339"/>
            <a:ext cx="7345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Socket Programming </a:t>
            </a:r>
            <a:r>
              <a:rPr dirty="0"/>
              <a:t>- </a:t>
            </a:r>
            <a:r>
              <a:rPr spc="-10" dirty="0"/>
              <a:t>iClicker</a:t>
            </a:r>
            <a:r>
              <a:rPr spc="-95" dirty="0"/>
              <a:t> </a:t>
            </a:r>
            <a:r>
              <a:rPr spc="-5" dirty="0"/>
              <a:t>(2)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375" y="1544117"/>
            <a:ext cx="7886700" cy="374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850265">
              <a:lnSpc>
                <a:spcPct val="114599"/>
              </a:lnSpc>
              <a:spcBef>
                <a:spcPts val="100"/>
              </a:spcBef>
            </a:pPr>
            <a:r>
              <a:rPr sz="2400" spc="-5" dirty="0">
                <a:solidFill>
                  <a:srgbClr val="434343"/>
                </a:solidFill>
                <a:latin typeface="Arial"/>
                <a:cs typeface="Arial"/>
              </a:rPr>
              <a:t>How does </a:t>
            </a:r>
            <a:r>
              <a:rPr sz="2400" dirty="0">
                <a:solidFill>
                  <a:srgbClr val="434343"/>
                </a:solidFill>
                <a:latin typeface="Arial"/>
                <a:cs typeface="Arial"/>
              </a:rPr>
              <a:t>a client know </a:t>
            </a:r>
            <a:r>
              <a:rPr sz="2400" spc="-5" dirty="0">
                <a:solidFill>
                  <a:srgbClr val="434343"/>
                </a:solidFill>
                <a:latin typeface="Arial"/>
                <a:cs typeface="Arial"/>
              </a:rPr>
              <a:t>the host’s IP address when  requesting </a:t>
            </a:r>
            <a:r>
              <a:rPr sz="2400" dirty="0">
                <a:solidFill>
                  <a:srgbClr val="434343"/>
                </a:solidFill>
                <a:latin typeface="Arial"/>
                <a:cs typeface="Arial"/>
              </a:rPr>
              <a:t>a socket</a:t>
            </a:r>
            <a:r>
              <a:rPr sz="24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4343"/>
                </a:solidFill>
                <a:latin typeface="Arial"/>
                <a:cs typeface="Arial"/>
              </a:rPr>
              <a:t>connection?</a:t>
            </a:r>
            <a:endParaRPr sz="2400">
              <a:latin typeface="Arial"/>
              <a:cs typeface="Arial"/>
            </a:endParaRPr>
          </a:p>
          <a:p>
            <a:pPr marL="546100" indent="-516890">
              <a:lnSpc>
                <a:spcPct val="100000"/>
              </a:lnSpc>
              <a:spcBef>
                <a:spcPts val="1995"/>
              </a:spcBef>
              <a:buAutoNum type="alphaUcPeriod"/>
              <a:tabLst>
                <a:tab pos="545465" algn="l"/>
                <a:tab pos="546100" algn="l"/>
              </a:tabLst>
            </a:pPr>
            <a:r>
              <a:rPr sz="2400" spc="-5" dirty="0">
                <a:solidFill>
                  <a:srgbClr val="434343"/>
                </a:solidFill>
                <a:latin typeface="Arial"/>
                <a:cs typeface="Arial"/>
              </a:rPr>
              <a:t>By querying the host</a:t>
            </a:r>
            <a:r>
              <a:rPr sz="24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34343"/>
                </a:solidFill>
                <a:latin typeface="Arial"/>
                <a:cs typeface="Arial"/>
              </a:rPr>
              <a:t>directly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34343"/>
              </a:buClr>
              <a:buFont typeface="Arial"/>
              <a:buAutoNum type="alphaUcPeriod"/>
            </a:pPr>
            <a:endParaRPr sz="3450">
              <a:latin typeface="Times New Roman"/>
              <a:cs typeface="Times New Roman"/>
            </a:endParaRPr>
          </a:p>
          <a:p>
            <a:pPr marL="546100" marR="5080" indent="-516890">
              <a:lnSpc>
                <a:spcPct val="114599"/>
              </a:lnSpc>
              <a:buAutoNum type="alphaUcPeriod"/>
              <a:tabLst>
                <a:tab pos="545465" algn="l"/>
                <a:tab pos="546100" algn="l"/>
              </a:tabLst>
            </a:pPr>
            <a:r>
              <a:rPr sz="2400" spc="-5" dirty="0">
                <a:solidFill>
                  <a:srgbClr val="434343"/>
                </a:solidFill>
                <a:latin typeface="Arial"/>
                <a:cs typeface="Arial"/>
              </a:rPr>
              <a:t>By looking up the host’s IP address in </a:t>
            </a:r>
            <a:r>
              <a:rPr sz="2400" dirty="0">
                <a:solidFill>
                  <a:srgbClr val="434343"/>
                </a:solidFill>
                <a:latin typeface="Arial"/>
                <a:cs typeface="Arial"/>
              </a:rPr>
              <a:t>some </a:t>
            </a:r>
            <a:r>
              <a:rPr sz="2400" spc="-5" dirty="0">
                <a:solidFill>
                  <a:srgbClr val="434343"/>
                </a:solidFill>
                <a:latin typeface="Arial"/>
                <a:cs typeface="Arial"/>
              </a:rPr>
              <a:t>database,  like </a:t>
            </a:r>
            <a:r>
              <a:rPr sz="2400" dirty="0">
                <a:solidFill>
                  <a:srgbClr val="434343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434343"/>
                </a:solidFill>
                <a:latin typeface="Arial"/>
                <a:cs typeface="Arial"/>
              </a:rPr>
              <a:t>DNS, or </a:t>
            </a:r>
            <a:r>
              <a:rPr sz="2400" dirty="0">
                <a:solidFill>
                  <a:srgbClr val="434343"/>
                </a:solidFill>
                <a:latin typeface="Arial"/>
                <a:cs typeface="Arial"/>
              </a:rPr>
              <a:t>some </a:t>
            </a:r>
            <a:r>
              <a:rPr sz="2400" spc="-5" dirty="0">
                <a:solidFill>
                  <a:srgbClr val="434343"/>
                </a:solidFill>
                <a:latin typeface="Arial"/>
                <a:cs typeface="Arial"/>
              </a:rPr>
              <a:t>means outside the</a:t>
            </a:r>
            <a:r>
              <a:rPr sz="24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34343"/>
                </a:solidFill>
                <a:latin typeface="Arial"/>
                <a:cs typeface="Arial"/>
              </a:rPr>
              <a:t>program.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34343"/>
              </a:buClr>
              <a:buFont typeface="Arial"/>
              <a:buAutoNum type="alphaUcPeriod"/>
            </a:pPr>
            <a:endParaRPr sz="38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buAutoNum type="alphaUcPeriod"/>
              <a:tabLst>
                <a:tab pos="545465" algn="l"/>
                <a:tab pos="546100" algn="l"/>
              </a:tabLst>
            </a:pPr>
            <a:r>
              <a:rPr sz="2400" spc="-5" dirty="0">
                <a:solidFill>
                  <a:srgbClr val="434343"/>
                </a:solidFill>
                <a:latin typeface="Arial"/>
                <a:cs typeface="Arial"/>
              </a:rPr>
              <a:t>Other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416339"/>
            <a:ext cx="6891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Arial"/>
                <a:cs typeface="Arial"/>
              </a:rPr>
              <a:t>Socket Programming </a:t>
            </a:r>
            <a:r>
              <a:rPr sz="3600" b="1" dirty="0">
                <a:latin typeface="Arial"/>
                <a:cs typeface="Arial"/>
              </a:rPr>
              <a:t>-</a:t>
            </a:r>
            <a:r>
              <a:rPr sz="3600" b="1" spc="-9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Example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4749" y="3266899"/>
            <a:ext cx="7294880" cy="1172210"/>
          </a:xfrm>
          <a:custGeom>
            <a:avLst/>
            <a:gdLst/>
            <a:ahLst/>
            <a:cxnLst/>
            <a:rect l="l" t="t" r="r" b="b"/>
            <a:pathLst>
              <a:path w="7294880" h="1172210">
                <a:moveTo>
                  <a:pt x="7099145" y="1172099"/>
                </a:moveTo>
                <a:lnTo>
                  <a:pt x="195353" y="1172099"/>
                </a:lnTo>
                <a:lnTo>
                  <a:pt x="150561" y="1166940"/>
                </a:lnTo>
                <a:lnTo>
                  <a:pt x="109442" y="1152243"/>
                </a:lnTo>
                <a:lnTo>
                  <a:pt x="73169" y="1129182"/>
                </a:lnTo>
                <a:lnTo>
                  <a:pt x="42917" y="1098929"/>
                </a:lnTo>
                <a:lnTo>
                  <a:pt x="19855" y="1062657"/>
                </a:lnTo>
                <a:lnTo>
                  <a:pt x="5159" y="1021538"/>
                </a:lnTo>
                <a:lnTo>
                  <a:pt x="0" y="976745"/>
                </a:lnTo>
                <a:lnTo>
                  <a:pt x="0" y="195353"/>
                </a:lnTo>
                <a:lnTo>
                  <a:pt x="5159" y="150561"/>
                </a:lnTo>
                <a:lnTo>
                  <a:pt x="19855" y="109442"/>
                </a:lnTo>
                <a:lnTo>
                  <a:pt x="42917" y="73170"/>
                </a:lnTo>
                <a:lnTo>
                  <a:pt x="73169" y="42917"/>
                </a:lnTo>
                <a:lnTo>
                  <a:pt x="109442" y="19856"/>
                </a:lnTo>
                <a:lnTo>
                  <a:pt x="150561" y="5159"/>
                </a:lnTo>
                <a:lnTo>
                  <a:pt x="195353" y="0"/>
                </a:lnTo>
                <a:lnTo>
                  <a:pt x="7099145" y="0"/>
                </a:lnTo>
                <a:lnTo>
                  <a:pt x="7137435" y="3788"/>
                </a:lnTo>
                <a:lnTo>
                  <a:pt x="7173904" y="14870"/>
                </a:lnTo>
                <a:lnTo>
                  <a:pt x="7207528" y="32821"/>
                </a:lnTo>
                <a:lnTo>
                  <a:pt x="7237281" y="57217"/>
                </a:lnTo>
                <a:lnTo>
                  <a:pt x="7261678" y="86971"/>
                </a:lnTo>
                <a:lnTo>
                  <a:pt x="7279629" y="120595"/>
                </a:lnTo>
                <a:lnTo>
                  <a:pt x="7290711" y="157064"/>
                </a:lnTo>
                <a:lnTo>
                  <a:pt x="7294499" y="195353"/>
                </a:lnTo>
                <a:lnTo>
                  <a:pt x="7294499" y="976745"/>
                </a:lnTo>
                <a:lnTo>
                  <a:pt x="7289340" y="1021538"/>
                </a:lnTo>
                <a:lnTo>
                  <a:pt x="7274643" y="1062657"/>
                </a:lnTo>
                <a:lnTo>
                  <a:pt x="7251582" y="1098929"/>
                </a:lnTo>
                <a:lnTo>
                  <a:pt x="7221329" y="1129182"/>
                </a:lnTo>
                <a:lnTo>
                  <a:pt x="7185057" y="1152243"/>
                </a:lnTo>
                <a:lnTo>
                  <a:pt x="7143938" y="1166940"/>
                </a:lnTo>
                <a:lnTo>
                  <a:pt x="7099145" y="11720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4749" y="3266899"/>
            <a:ext cx="7294880" cy="1172210"/>
          </a:xfrm>
          <a:custGeom>
            <a:avLst/>
            <a:gdLst/>
            <a:ahLst/>
            <a:cxnLst/>
            <a:rect l="l" t="t" r="r" b="b"/>
            <a:pathLst>
              <a:path w="7294880" h="1172210">
                <a:moveTo>
                  <a:pt x="0" y="195353"/>
                </a:moveTo>
                <a:lnTo>
                  <a:pt x="5159" y="150561"/>
                </a:lnTo>
                <a:lnTo>
                  <a:pt x="19855" y="109442"/>
                </a:lnTo>
                <a:lnTo>
                  <a:pt x="42917" y="73170"/>
                </a:lnTo>
                <a:lnTo>
                  <a:pt x="73169" y="42917"/>
                </a:lnTo>
                <a:lnTo>
                  <a:pt x="109442" y="19856"/>
                </a:lnTo>
                <a:lnTo>
                  <a:pt x="150561" y="5159"/>
                </a:lnTo>
                <a:lnTo>
                  <a:pt x="195353" y="0"/>
                </a:lnTo>
                <a:lnTo>
                  <a:pt x="7099145" y="0"/>
                </a:lnTo>
                <a:lnTo>
                  <a:pt x="7137435" y="3788"/>
                </a:lnTo>
                <a:lnTo>
                  <a:pt x="7173904" y="14870"/>
                </a:lnTo>
                <a:lnTo>
                  <a:pt x="7207528" y="32821"/>
                </a:lnTo>
                <a:lnTo>
                  <a:pt x="7237281" y="57217"/>
                </a:lnTo>
                <a:lnTo>
                  <a:pt x="7261678" y="86971"/>
                </a:lnTo>
                <a:lnTo>
                  <a:pt x="7279629" y="120595"/>
                </a:lnTo>
                <a:lnTo>
                  <a:pt x="7290711" y="157064"/>
                </a:lnTo>
                <a:lnTo>
                  <a:pt x="7294499" y="195353"/>
                </a:lnTo>
                <a:lnTo>
                  <a:pt x="7294499" y="976745"/>
                </a:lnTo>
                <a:lnTo>
                  <a:pt x="7289340" y="1021538"/>
                </a:lnTo>
                <a:lnTo>
                  <a:pt x="7274643" y="1062657"/>
                </a:lnTo>
                <a:lnTo>
                  <a:pt x="7251582" y="1098929"/>
                </a:lnTo>
                <a:lnTo>
                  <a:pt x="7221329" y="1129182"/>
                </a:lnTo>
                <a:lnTo>
                  <a:pt x="7185057" y="1152243"/>
                </a:lnTo>
                <a:lnTo>
                  <a:pt x="7143938" y="1166940"/>
                </a:lnTo>
                <a:lnTo>
                  <a:pt x="7099145" y="1172099"/>
                </a:lnTo>
                <a:lnTo>
                  <a:pt x="195353" y="1172099"/>
                </a:lnTo>
                <a:lnTo>
                  <a:pt x="150561" y="1166940"/>
                </a:lnTo>
                <a:lnTo>
                  <a:pt x="109442" y="1152243"/>
                </a:lnTo>
                <a:lnTo>
                  <a:pt x="73169" y="1129182"/>
                </a:lnTo>
                <a:lnTo>
                  <a:pt x="42917" y="1098929"/>
                </a:lnTo>
                <a:lnTo>
                  <a:pt x="19855" y="1062657"/>
                </a:lnTo>
                <a:lnTo>
                  <a:pt x="5159" y="1021538"/>
                </a:lnTo>
                <a:lnTo>
                  <a:pt x="0" y="976745"/>
                </a:lnTo>
                <a:lnTo>
                  <a:pt x="0" y="195353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9974" y="3596409"/>
            <a:ext cx="68503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0000FF"/>
                </a:solidFill>
                <a:latin typeface="Arial"/>
                <a:cs typeface="Arial"/>
              </a:rPr>
              <a:t>Example: </a:t>
            </a:r>
            <a:r>
              <a:rPr sz="3000" b="1" spc="-5" dirty="0">
                <a:solidFill>
                  <a:srgbClr val="0000FF"/>
                </a:solidFill>
                <a:latin typeface="Arial"/>
                <a:cs typeface="Arial"/>
              </a:rPr>
              <a:t>Chat </a:t>
            </a:r>
            <a:r>
              <a:rPr sz="3000" b="1" spc="-10" dirty="0">
                <a:solidFill>
                  <a:srgbClr val="0000FF"/>
                </a:solidFill>
                <a:latin typeface="Arial"/>
                <a:cs typeface="Arial"/>
              </a:rPr>
              <a:t>Server </a:t>
            </a:r>
            <a:r>
              <a:rPr sz="3000" b="1" spc="-5" dirty="0">
                <a:solidFill>
                  <a:srgbClr val="0000FF"/>
                </a:solidFill>
                <a:latin typeface="Arial"/>
                <a:cs typeface="Arial"/>
              </a:rPr>
              <a:t>and Chat</a:t>
            </a:r>
            <a:r>
              <a:rPr sz="3000" b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00FF"/>
                </a:solidFill>
                <a:latin typeface="Arial"/>
                <a:cs typeface="Arial"/>
              </a:rPr>
              <a:t>Client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174" y="2883774"/>
            <a:ext cx="8446770" cy="1470660"/>
          </a:xfrm>
          <a:custGeom>
            <a:avLst/>
            <a:gdLst/>
            <a:ahLst/>
            <a:cxnLst/>
            <a:rect l="l" t="t" r="r" b="b"/>
            <a:pathLst>
              <a:path w="8446770" h="1470660">
                <a:moveTo>
                  <a:pt x="8201094" y="1470599"/>
                </a:moveTo>
                <a:lnTo>
                  <a:pt x="245104" y="1470599"/>
                </a:lnTo>
                <a:lnTo>
                  <a:pt x="195707" y="1465620"/>
                </a:lnTo>
                <a:lnTo>
                  <a:pt x="149698" y="1451338"/>
                </a:lnTo>
                <a:lnTo>
                  <a:pt x="108064" y="1428739"/>
                </a:lnTo>
                <a:lnTo>
                  <a:pt x="71789" y="1398810"/>
                </a:lnTo>
                <a:lnTo>
                  <a:pt x="41860" y="1362535"/>
                </a:lnTo>
                <a:lnTo>
                  <a:pt x="19261" y="1320901"/>
                </a:lnTo>
                <a:lnTo>
                  <a:pt x="4979" y="1274892"/>
                </a:lnTo>
                <a:lnTo>
                  <a:pt x="0" y="1225494"/>
                </a:lnTo>
                <a:lnTo>
                  <a:pt x="0" y="245104"/>
                </a:lnTo>
                <a:lnTo>
                  <a:pt x="4979" y="195707"/>
                </a:lnTo>
                <a:lnTo>
                  <a:pt x="19261" y="149698"/>
                </a:lnTo>
                <a:lnTo>
                  <a:pt x="41860" y="108064"/>
                </a:lnTo>
                <a:lnTo>
                  <a:pt x="71789" y="71789"/>
                </a:lnTo>
                <a:lnTo>
                  <a:pt x="108064" y="41860"/>
                </a:lnTo>
                <a:lnTo>
                  <a:pt x="149698" y="19261"/>
                </a:lnTo>
                <a:lnTo>
                  <a:pt x="195707" y="4979"/>
                </a:lnTo>
                <a:lnTo>
                  <a:pt x="245104" y="0"/>
                </a:lnTo>
                <a:lnTo>
                  <a:pt x="8201094" y="0"/>
                </a:lnTo>
                <a:lnTo>
                  <a:pt x="8249135" y="4753"/>
                </a:lnTo>
                <a:lnTo>
                  <a:pt x="8294892" y="18657"/>
                </a:lnTo>
                <a:lnTo>
                  <a:pt x="8337079" y="41180"/>
                </a:lnTo>
                <a:lnTo>
                  <a:pt x="8374409" y="71789"/>
                </a:lnTo>
                <a:lnTo>
                  <a:pt x="8405019" y="109120"/>
                </a:lnTo>
                <a:lnTo>
                  <a:pt x="8427542" y="151307"/>
                </a:lnTo>
                <a:lnTo>
                  <a:pt x="8441446" y="197063"/>
                </a:lnTo>
                <a:lnTo>
                  <a:pt x="8446199" y="245104"/>
                </a:lnTo>
                <a:lnTo>
                  <a:pt x="8446199" y="1225494"/>
                </a:lnTo>
                <a:lnTo>
                  <a:pt x="8441220" y="1274892"/>
                </a:lnTo>
                <a:lnTo>
                  <a:pt x="8426938" y="1320901"/>
                </a:lnTo>
                <a:lnTo>
                  <a:pt x="8404339" y="1362535"/>
                </a:lnTo>
                <a:lnTo>
                  <a:pt x="8374410" y="1398810"/>
                </a:lnTo>
                <a:lnTo>
                  <a:pt x="8338135" y="1428739"/>
                </a:lnTo>
                <a:lnTo>
                  <a:pt x="8296500" y="1451338"/>
                </a:lnTo>
                <a:lnTo>
                  <a:pt x="8250492" y="1465620"/>
                </a:lnTo>
                <a:lnTo>
                  <a:pt x="8201094" y="1470599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416339"/>
            <a:ext cx="357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Example </a:t>
            </a:r>
            <a:r>
              <a:rPr dirty="0"/>
              <a:t>-</a:t>
            </a:r>
            <a:r>
              <a:rPr spc="-95" dirty="0"/>
              <a:t> </a:t>
            </a:r>
            <a:r>
              <a:rPr spc="-5" dirty="0"/>
              <a:t>Client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06200" y="1123573"/>
            <a:ext cx="8559165" cy="52260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public class </a:t>
            </a:r>
            <a:r>
              <a:rPr sz="1400" spc="-5" dirty="0">
                <a:latin typeface="Consolas"/>
                <a:cs typeface="Consolas"/>
              </a:rPr>
              <a:t>ChatClient</a:t>
            </a:r>
            <a:r>
              <a:rPr sz="1400" dirty="0">
                <a:latin typeface="Consolas"/>
                <a:cs typeface="Consolas"/>
              </a:rPr>
              <a:t> {</a:t>
            </a:r>
            <a:endParaRPr sz="1400">
              <a:latin typeface="Consolas"/>
              <a:cs typeface="Consolas"/>
            </a:endParaRPr>
          </a:p>
          <a:p>
            <a:pPr marL="469900" marR="5149850">
              <a:lnSpc>
                <a:spcPct val="116100"/>
              </a:lnSpc>
            </a:pP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private </a:t>
            </a:r>
            <a:r>
              <a:rPr sz="1400" spc="-5" dirty="0">
                <a:latin typeface="Consolas"/>
                <a:cs typeface="Consolas"/>
              </a:rPr>
              <a:t>BufferedReader </a:t>
            </a:r>
            <a:r>
              <a:rPr sz="1400" spc="-5" dirty="0">
                <a:solidFill>
                  <a:srgbClr val="0326CC"/>
                </a:solidFill>
                <a:latin typeface="Consolas"/>
                <a:cs typeface="Consolas"/>
              </a:rPr>
              <a:t>reader</a:t>
            </a:r>
            <a:r>
              <a:rPr sz="1400" spc="-5" dirty="0">
                <a:latin typeface="Consolas"/>
                <a:cs typeface="Consolas"/>
              </a:rPr>
              <a:t>; 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private </a:t>
            </a:r>
            <a:r>
              <a:rPr sz="1400" spc="-5" dirty="0">
                <a:latin typeface="Consolas"/>
                <a:cs typeface="Consolas"/>
              </a:rPr>
              <a:t>PrintWriter </a:t>
            </a:r>
            <a:r>
              <a:rPr sz="1400" spc="-5" dirty="0">
                <a:solidFill>
                  <a:srgbClr val="0326CC"/>
                </a:solidFill>
                <a:latin typeface="Consolas"/>
                <a:cs typeface="Consolas"/>
              </a:rPr>
              <a:t>writer</a:t>
            </a:r>
            <a:r>
              <a:rPr sz="1400" spc="-5" dirty="0">
                <a:latin typeface="Consolas"/>
                <a:cs typeface="Consolas"/>
              </a:rPr>
              <a:t>; 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private </a:t>
            </a:r>
            <a:r>
              <a:rPr sz="1400" spc="-5" dirty="0">
                <a:latin typeface="Consolas"/>
                <a:cs typeface="Consolas"/>
              </a:rPr>
              <a:t>JTextArea </a:t>
            </a:r>
            <a:r>
              <a:rPr sz="1400" spc="-5" dirty="0">
                <a:solidFill>
                  <a:srgbClr val="0326CC"/>
                </a:solidFill>
                <a:latin typeface="Consolas"/>
                <a:cs typeface="Consolas"/>
              </a:rPr>
              <a:t>incoming</a:t>
            </a:r>
            <a:r>
              <a:rPr sz="1400" spc="-5" dirty="0">
                <a:latin typeface="Consolas"/>
                <a:cs typeface="Consolas"/>
              </a:rPr>
              <a:t>; 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private </a:t>
            </a:r>
            <a:r>
              <a:rPr sz="1400" spc="-5" dirty="0">
                <a:latin typeface="Consolas"/>
                <a:cs typeface="Consolas"/>
              </a:rPr>
              <a:t>JTextField</a:t>
            </a:r>
            <a:r>
              <a:rPr sz="1400" spc="-20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0326CC"/>
                </a:solidFill>
                <a:latin typeface="Consolas"/>
                <a:cs typeface="Consolas"/>
              </a:rPr>
              <a:t>outgoing</a:t>
            </a:r>
            <a:r>
              <a:rPr sz="1400" spc="-5" dirty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  <a:p>
            <a:pPr marL="469900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latin typeface="Consolas"/>
                <a:cs typeface="Consolas"/>
              </a:rPr>
              <a:t>...</a:t>
            </a:r>
            <a:endParaRPr sz="1400">
              <a:latin typeface="Consolas"/>
              <a:cs typeface="Consolas"/>
            </a:endParaRPr>
          </a:p>
          <a:p>
            <a:pPr marL="927100" marR="3295650" indent="-457200">
              <a:lnSpc>
                <a:spcPct val="116100"/>
              </a:lnSpc>
            </a:pP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private void </a:t>
            </a:r>
            <a:r>
              <a:rPr sz="1400" spc="-5" dirty="0">
                <a:latin typeface="Consolas"/>
                <a:cs typeface="Consolas"/>
              </a:rPr>
              <a:t>setUpNetworking()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throws </a:t>
            </a:r>
            <a:r>
              <a:rPr sz="1400" spc="-5" dirty="0">
                <a:latin typeface="Consolas"/>
                <a:cs typeface="Consolas"/>
              </a:rPr>
              <a:t>Exception </a:t>
            </a:r>
            <a:r>
              <a:rPr sz="1400" dirty="0">
                <a:latin typeface="Consolas"/>
                <a:cs typeface="Consolas"/>
              </a:rPr>
              <a:t>{  </a:t>
            </a:r>
            <a:r>
              <a:rPr sz="1400" spc="-5" dirty="0">
                <a:latin typeface="Consolas"/>
                <a:cs typeface="Consolas"/>
              </a:rPr>
              <a:t>Socket 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sock </a:t>
            </a:r>
            <a:r>
              <a:rPr sz="1400" dirty="0">
                <a:latin typeface="Consolas"/>
                <a:cs typeface="Consolas"/>
              </a:rPr>
              <a:t>=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new </a:t>
            </a:r>
            <a:r>
              <a:rPr sz="1400" spc="-5" dirty="0">
                <a:latin typeface="Consolas"/>
                <a:cs typeface="Consolas"/>
              </a:rPr>
              <a:t>Socket(</a:t>
            </a:r>
            <a:r>
              <a:rPr sz="1400" spc="-5" dirty="0">
                <a:solidFill>
                  <a:srgbClr val="3833FF"/>
                </a:solidFill>
                <a:latin typeface="Consolas"/>
                <a:cs typeface="Consolas"/>
              </a:rPr>
              <a:t>"127.0.0.1"</a:t>
            </a:r>
            <a:r>
              <a:rPr sz="1400" spc="-5" dirty="0">
                <a:latin typeface="Consolas"/>
                <a:cs typeface="Consolas"/>
              </a:rPr>
              <a:t>,</a:t>
            </a:r>
            <a:r>
              <a:rPr sz="1400" spc="-55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5000);</a:t>
            </a:r>
            <a:endParaRPr sz="1400">
              <a:latin typeface="Consolas"/>
              <a:cs typeface="Consolas"/>
            </a:endParaRPr>
          </a:p>
          <a:p>
            <a:pPr marL="927100" marR="5080">
              <a:lnSpc>
                <a:spcPct val="116100"/>
              </a:lnSpc>
            </a:pPr>
            <a:r>
              <a:rPr sz="1400" spc="-5" dirty="0">
                <a:latin typeface="Consolas"/>
                <a:cs typeface="Consolas"/>
              </a:rPr>
              <a:t>InputStreamReader 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streamReader </a:t>
            </a:r>
            <a:r>
              <a:rPr sz="1400" dirty="0">
                <a:latin typeface="Consolas"/>
                <a:cs typeface="Consolas"/>
              </a:rPr>
              <a:t>=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new </a:t>
            </a:r>
            <a:r>
              <a:rPr sz="1400" spc="-5" dirty="0">
                <a:latin typeface="Consolas"/>
                <a:cs typeface="Consolas"/>
              </a:rPr>
              <a:t>InputStreamReader(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sock</a:t>
            </a:r>
            <a:r>
              <a:rPr sz="1400" spc="-5" dirty="0">
                <a:latin typeface="Consolas"/>
                <a:cs typeface="Consolas"/>
              </a:rPr>
              <a:t>.getInputStream());  </a:t>
            </a:r>
            <a:r>
              <a:rPr sz="1400" spc="-5" dirty="0">
                <a:solidFill>
                  <a:srgbClr val="0326CC"/>
                </a:solidFill>
                <a:latin typeface="Consolas"/>
                <a:cs typeface="Consolas"/>
              </a:rPr>
              <a:t>reader </a:t>
            </a:r>
            <a:r>
              <a:rPr sz="1400" dirty="0">
                <a:latin typeface="Consolas"/>
                <a:cs typeface="Consolas"/>
              </a:rPr>
              <a:t>=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new</a:t>
            </a:r>
            <a:r>
              <a:rPr sz="1400" spc="-10" dirty="0">
                <a:solidFill>
                  <a:srgbClr val="931A68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BufferedReader(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streamReader</a:t>
            </a:r>
            <a:r>
              <a:rPr sz="1400" spc="-5" dirty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  <a:p>
            <a:pPr marL="927100" marR="2251710">
              <a:lnSpc>
                <a:spcPct val="116100"/>
              </a:lnSpc>
            </a:pPr>
            <a:r>
              <a:rPr sz="1400" spc="-5" dirty="0">
                <a:solidFill>
                  <a:srgbClr val="0326CC"/>
                </a:solidFill>
                <a:latin typeface="Consolas"/>
                <a:cs typeface="Consolas"/>
              </a:rPr>
              <a:t>writer </a:t>
            </a:r>
            <a:r>
              <a:rPr sz="1400" dirty="0">
                <a:latin typeface="Consolas"/>
                <a:cs typeface="Consolas"/>
              </a:rPr>
              <a:t>=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new </a:t>
            </a:r>
            <a:r>
              <a:rPr sz="1400" spc="-5" dirty="0">
                <a:latin typeface="Consolas"/>
                <a:cs typeface="Consolas"/>
              </a:rPr>
              <a:t>PrintWriter(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sock</a:t>
            </a:r>
            <a:r>
              <a:rPr sz="1400" spc="-5" dirty="0">
                <a:latin typeface="Consolas"/>
                <a:cs typeface="Consolas"/>
              </a:rPr>
              <a:t>.getOutputStream());  Thread 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readerThread </a:t>
            </a:r>
            <a:r>
              <a:rPr sz="1400" dirty="0">
                <a:latin typeface="Consolas"/>
                <a:cs typeface="Consolas"/>
              </a:rPr>
              <a:t>=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new </a:t>
            </a:r>
            <a:r>
              <a:rPr sz="1400" spc="-5" dirty="0">
                <a:latin typeface="Consolas"/>
                <a:cs typeface="Consolas"/>
              </a:rPr>
              <a:t>Thread(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new </a:t>
            </a:r>
            <a:r>
              <a:rPr sz="1400" spc="-5" dirty="0">
                <a:latin typeface="Consolas"/>
                <a:cs typeface="Consolas"/>
              </a:rPr>
              <a:t>IncomingReader());  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readerThread</a:t>
            </a:r>
            <a:r>
              <a:rPr sz="1400" spc="-5" dirty="0">
                <a:latin typeface="Consolas"/>
                <a:cs typeface="Consolas"/>
              </a:rPr>
              <a:t>.start();</a:t>
            </a:r>
            <a:endParaRPr sz="1400">
              <a:latin typeface="Consolas"/>
              <a:cs typeface="Consolas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  <a:p>
            <a:pPr marL="469900" marR="4436745" indent="-457200">
              <a:lnSpc>
                <a:spcPct val="116100"/>
              </a:lnSpc>
            </a:pP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class </a:t>
            </a:r>
            <a:r>
              <a:rPr sz="1400" spc="-5" dirty="0">
                <a:latin typeface="Consolas"/>
                <a:cs typeface="Consolas"/>
              </a:rPr>
              <a:t>IncomingReader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implements </a:t>
            </a:r>
            <a:r>
              <a:rPr sz="1400" spc="-5" dirty="0">
                <a:latin typeface="Consolas"/>
                <a:cs typeface="Consolas"/>
              </a:rPr>
              <a:t>Runnable </a:t>
            </a:r>
            <a:r>
              <a:rPr sz="1400" dirty="0">
                <a:latin typeface="Consolas"/>
                <a:cs typeface="Consolas"/>
              </a:rPr>
              <a:t>{ 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public void </a:t>
            </a:r>
            <a:r>
              <a:rPr sz="1400" spc="-5" dirty="0">
                <a:latin typeface="Consolas"/>
                <a:cs typeface="Consolas"/>
              </a:rPr>
              <a:t>run()</a:t>
            </a:r>
            <a:r>
              <a:rPr sz="1400" spc="-1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927100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latin typeface="Consolas"/>
                <a:cs typeface="Consolas"/>
              </a:rPr>
              <a:t>String</a:t>
            </a:r>
            <a:r>
              <a:rPr sz="1400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message</a:t>
            </a:r>
            <a:r>
              <a:rPr sz="1400" spc="-5" dirty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  <a:p>
            <a:pPr marL="1384300" marR="3032125" indent="-457200">
              <a:lnSpc>
                <a:spcPct val="116100"/>
              </a:lnSpc>
            </a:pP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while </a:t>
            </a:r>
            <a:r>
              <a:rPr sz="1400" spc="-5" dirty="0">
                <a:latin typeface="Consolas"/>
                <a:cs typeface="Consolas"/>
              </a:rPr>
              <a:t>((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message </a:t>
            </a:r>
            <a:r>
              <a:rPr sz="1400" dirty="0">
                <a:latin typeface="Consolas"/>
                <a:cs typeface="Consolas"/>
              </a:rPr>
              <a:t>= </a:t>
            </a:r>
            <a:r>
              <a:rPr sz="1400" spc="-5" dirty="0">
                <a:solidFill>
                  <a:srgbClr val="0326CC"/>
                </a:solidFill>
                <a:latin typeface="Consolas"/>
                <a:cs typeface="Consolas"/>
              </a:rPr>
              <a:t>reader</a:t>
            </a:r>
            <a:r>
              <a:rPr sz="1400" spc="-5" dirty="0">
                <a:latin typeface="Consolas"/>
                <a:cs typeface="Consolas"/>
              </a:rPr>
              <a:t>.readLine()) !=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null</a:t>
            </a:r>
            <a:r>
              <a:rPr sz="1400" spc="-5" dirty="0">
                <a:latin typeface="Consolas"/>
                <a:cs typeface="Consolas"/>
              </a:rPr>
              <a:t>) </a:t>
            </a:r>
            <a:r>
              <a:rPr sz="1400" dirty="0">
                <a:latin typeface="Consolas"/>
                <a:cs typeface="Consolas"/>
              </a:rPr>
              <a:t>{  </a:t>
            </a:r>
            <a:r>
              <a:rPr sz="1400" spc="-5" dirty="0">
                <a:solidFill>
                  <a:srgbClr val="0326CC"/>
                </a:solidFill>
                <a:latin typeface="Consolas"/>
                <a:cs typeface="Consolas"/>
              </a:rPr>
              <a:t>incoming</a:t>
            </a:r>
            <a:r>
              <a:rPr sz="1400" spc="-5" dirty="0">
                <a:latin typeface="Consolas"/>
                <a:cs typeface="Consolas"/>
              </a:rPr>
              <a:t>.append(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message </a:t>
            </a:r>
            <a:r>
              <a:rPr sz="1400" dirty="0">
                <a:latin typeface="Consolas"/>
                <a:cs typeface="Consolas"/>
              </a:rPr>
              <a:t>+</a:t>
            </a:r>
            <a:r>
              <a:rPr sz="1400" spc="-15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3833FF"/>
                </a:solidFill>
                <a:latin typeface="Consolas"/>
                <a:cs typeface="Consolas"/>
              </a:rPr>
              <a:t>"\n"</a:t>
            </a:r>
            <a:r>
              <a:rPr sz="1400" spc="-5" dirty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  <a:p>
            <a:pPr marL="927100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latin typeface="Consolas"/>
                <a:cs typeface="Consolas"/>
              </a:rPr>
              <a:t>}}</a:t>
            </a:r>
            <a:endParaRPr sz="1400"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174" y="3036174"/>
            <a:ext cx="8446770" cy="1584960"/>
          </a:xfrm>
          <a:custGeom>
            <a:avLst/>
            <a:gdLst/>
            <a:ahLst/>
            <a:cxnLst/>
            <a:rect l="l" t="t" r="r" b="b"/>
            <a:pathLst>
              <a:path w="8446770" h="1584960">
                <a:moveTo>
                  <a:pt x="8182094" y="1584599"/>
                </a:moveTo>
                <a:lnTo>
                  <a:pt x="264105" y="1584599"/>
                </a:lnTo>
                <a:lnTo>
                  <a:pt x="216631" y="1580344"/>
                </a:lnTo>
                <a:lnTo>
                  <a:pt x="171950" y="1568076"/>
                </a:lnTo>
                <a:lnTo>
                  <a:pt x="130806" y="1548541"/>
                </a:lnTo>
                <a:lnTo>
                  <a:pt x="93945" y="1522485"/>
                </a:lnTo>
                <a:lnTo>
                  <a:pt x="62114" y="1490654"/>
                </a:lnTo>
                <a:lnTo>
                  <a:pt x="36058" y="1453793"/>
                </a:lnTo>
                <a:lnTo>
                  <a:pt x="16523" y="1412649"/>
                </a:lnTo>
                <a:lnTo>
                  <a:pt x="4255" y="1367967"/>
                </a:lnTo>
                <a:lnTo>
                  <a:pt x="0" y="1320494"/>
                </a:lnTo>
                <a:lnTo>
                  <a:pt x="0" y="264105"/>
                </a:lnTo>
                <a:lnTo>
                  <a:pt x="4255" y="216632"/>
                </a:lnTo>
                <a:lnTo>
                  <a:pt x="16523" y="171950"/>
                </a:lnTo>
                <a:lnTo>
                  <a:pt x="36058" y="130806"/>
                </a:lnTo>
                <a:lnTo>
                  <a:pt x="62114" y="93945"/>
                </a:lnTo>
                <a:lnTo>
                  <a:pt x="93945" y="62114"/>
                </a:lnTo>
                <a:lnTo>
                  <a:pt x="130806" y="36058"/>
                </a:lnTo>
                <a:lnTo>
                  <a:pt x="171950" y="16523"/>
                </a:lnTo>
                <a:lnTo>
                  <a:pt x="216631" y="4255"/>
                </a:lnTo>
                <a:lnTo>
                  <a:pt x="264105" y="0"/>
                </a:lnTo>
                <a:lnTo>
                  <a:pt x="8182094" y="0"/>
                </a:lnTo>
                <a:lnTo>
                  <a:pt x="8233859" y="5121"/>
                </a:lnTo>
                <a:lnTo>
                  <a:pt x="8283163" y="20103"/>
                </a:lnTo>
                <a:lnTo>
                  <a:pt x="8328620" y="44372"/>
                </a:lnTo>
                <a:lnTo>
                  <a:pt x="8368844" y="77354"/>
                </a:lnTo>
                <a:lnTo>
                  <a:pt x="8401827" y="117579"/>
                </a:lnTo>
                <a:lnTo>
                  <a:pt x="8426096" y="163036"/>
                </a:lnTo>
                <a:lnTo>
                  <a:pt x="8441078" y="212340"/>
                </a:lnTo>
                <a:lnTo>
                  <a:pt x="8446199" y="264105"/>
                </a:lnTo>
                <a:lnTo>
                  <a:pt x="8446199" y="1320494"/>
                </a:lnTo>
                <a:lnTo>
                  <a:pt x="8441944" y="1367967"/>
                </a:lnTo>
                <a:lnTo>
                  <a:pt x="8429676" y="1412649"/>
                </a:lnTo>
                <a:lnTo>
                  <a:pt x="8410141" y="1453793"/>
                </a:lnTo>
                <a:lnTo>
                  <a:pt x="8384085" y="1490654"/>
                </a:lnTo>
                <a:lnTo>
                  <a:pt x="8352254" y="1522485"/>
                </a:lnTo>
                <a:lnTo>
                  <a:pt x="8315393" y="1548541"/>
                </a:lnTo>
                <a:lnTo>
                  <a:pt x="8274249" y="1568076"/>
                </a:lnTo>
                <a:lnTo>
                  <a:pt x="8229567" y="1580344"/>
                </a:lnTo>
                <a:lnTo>
                  <a:pt x="8182094" y="1584599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416339"/>
            <a:ext cx="37261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Example </a:t>
            </a:r>
            <a:r>
              <a:rPr dirty="0"/>
              <a:t>-</a:t>
            </a:r>
            <a:r>
              <a:rPr spc="-95" dirty="0"/>
              <a:t> </a:t>
            </a:r>
            <a:r>
              <a:rPr spc="-5" dirty="0"/>
              <a:t>Server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84550" y="1581573"/>
            <a:ext cx="8136890" cy="39878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public class </a:t>
            </a:r>
            <a:r>
              <a:rPr sz="1400" spc="-5" dirty="0">
                <a:latin typeface="Consolas"/>
                <a:cs typeface="Consolas"/>
              </a:rPr>
              <a:t>ChatServer</a:t>
            </a:r>
            <a:r>
              <a:rPr sz="1400" dirty="0">
                <a:latin typeface="Consolas"/>
                <a:cs typeface="Consolas"/>
              </a:rPr>
              <a:t> {</a:t>
            </a:r>
            <a:endParaRPr sz="1400">
              <a:latin typeface="Consolas"/>
              <a:cs typeface="Consolas"/>
            </a:endParaRPr>
          </a:p>
          <a:p>
            <a:pPr marL="469900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private </a:t>
            </a:r>
            <a:r>
              <a:rPr sz="1400" spc="-5" dirty="0">
                <a:latin typeface="Consolas"/>
                <a:cs typeface="Consolas"/>
              </a:rPr>
              <a:t>ArrayList&lt;PrintWriter&gt;</a:t>
            </a:r>
            <a:r>
              <a:rPr sz="1400" spc="30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0326CC"/>
                </a:solidFill>
                <a:latin typeface="Consolas"/>
                <a:cs typeface="Consolas"/>
              </a:rPr>
              <a:t>clientOutputStreams</a:t>
            </a:r>
            <a:r>
              <a:rPr sz="1400" spc="-5" dirty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927100" marR="2221230" indent="-457200">
              <a:lnSpc>
                <a:spcPct val="116100"/>
              </a:lnSpc>
            </a:pP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private void </a:t>
            </a:r>
            <a:r>
              <a:rPr sz="1400" spc="-5" dirty="0">
                <a:latin typeface="Consolas"/>
                <a:cs typeface="Consolas"/>
              </a:rPr>
              <a:t>setUpNetworking()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throws </a:t>
            </a:r>
            <a:r>
              <a:rPr sz="1400" spc="-5" dirty="0">
                <a:latin typeface="Consolas"/>
                <a:cs typeface="Consolas"/>
              </a:rPr>
              <a:t>Exception </a:t>
            </a:r>
            <a:r>
              <a:rPr sz="1400" dirty="0">
                <a:latin typeface="Consolas"/>
                <a:cs typeface="Consolas"/>
              </a:rPr>
              <a:t>{  </a:t>
            </a:r>
            <a:r>
              <a:rPr sz="1400" spc="-5" dirty="0">
                <a:solidFill>
                  <a:srgbClr val="0326CC"/>
                </a:solidFill>
                <a:latin typeface="Consolas"/>
                <a:cs typeface="Consolas"/>
              </a:rPr>
              <a:t>clientOutputStreams </a:t>
            </a:r>
            <a:r>
              <a:rPr sz="1400" dirty="0">
                <a:latin typeface="Consolas"/>
                <a:cs typeface="Consolas"/>
              </a:rPr>
              <a:t>=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new</a:t>
            </a:r>
            <a:r>
              <a:rPr sz="1400" spc="-80" dirty="0">
                <a:solidFill>
                  <a:srgbClr val="931A68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ArrayList&lt;PrintWriter&gt;();</a:t>
            </a:r>
            <a:endParaRPr sz="14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927100" marR="2416175">
              <a:lnSpc>
                <a:spcPct val="116100"/>
              </a:lnSpc>
              <a:spcBef>
                <a:spcPts val="5"/>
              </a:spcBef>
            </a:pPr>
            <a:r>
              <a:rPr sz="1400" spc="-5" dirty="0">
                <a:latin typeface="Consolas"/>
                <a:cs typeface="Consolas"/>
              </a:rPr>
              <a:t>ServerSocket 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serverSock </a:t>
            </a:r>
            <a:r>
              <a:rPr sz="1400" dirty="0">
                <a:latin typeface="Consolas"/>
                <a:cs typeface="Consolas"/>
              </a:rPr>
              <a:t>=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new </a:t>
            </a:r>
            <a:r>
              <a:rPr sz="1400" spc="-5" dirty="0">
                <a:latin typeface="Consolas"/>
                <a:cs typeface="Consolas"/>
              </a:rPr>
              <a:t>ServerSocket(5000); 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while </a:t>
            </a:r>
            <a:r>
              <a:rPr sz="1400" spc="-5" dirty="0">
                <a:latin typeface="Consolas"/>
                <a:cs typeface="Consolas"/>
              </a:rPr>
              <a:t>(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true</a:t>
            </a:r>
            <a:r>
              <a:rPr sz="1400" spc="-5" dirty="0">
                <a:latin typeface="Consolas"/>
                <a:cs typeface="Consolas"/>
              </a:rPr>
              <a:t>) </a:t>
            </a:r>
            <a:r>
              <a:rPr sz="1400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1384300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latin typeface="Consolas"/>
                <a:cs typeface="Consolas"/>
              </a:rPr>
              <a:t>Socket 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clientSocket </a:t>
            </a:r>
            <a:r>
              <a:rPr sz="1400" dirty="0">
                <a:latin typeface="Consolas"/>
                <a:cs typeface="Consolas"/>
              </a:rPr>
              <a:t>=</a:t>
            </a:r>
            <a:r>
              <a:rPr sz="1400" spc="0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serverSock</a:t>
            </a:r>
            <a:r>
              <a:rPr sz="1400" spc="-5" dirty="0">
                <a:latin typeface="Consolas"/>
                <a:cs typeface="Consolas"/>
              </a:rPr>
              <a:t>.accept();</a:t>
            </a:r>
            <a:endParaRPr sz="1400">
              <a:latin typeface="Consolas"/>
              <a:cs typeface="Consolas"/>
            </a:endParaRPr>
          </a:p>
          <a:p>
            <a:pPr marL="1384300" marR="5080">
              <a:lnSpc>
                <a:spcPct val="116100"/>
              </a:lnSpc>
            </a:pPr>
            <a:r>
              <a:rPr sz="1400" spc="-5" dirty="0">
                <a:latin typeface="Consolas"/>
                <a:cs typeface="Consolas"/>
              </a:rPr>
              <a:t>PrintWriter 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writer </a:t>
            </a:r>
            <a:r>
              <a:rPr sz="1400" dirty="0">
                <a:latin typeface="Consolas"/>
                <a:cs typeface="Consolas"/>
              </a:rPr>
              <a:t>=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new </a:t>
            </a:r>
            <a:r>
              <a:rPr sz="1400" spc="-5" dirty="0">
                <a:latin typeface="Consolas"/>
                <a:cs typeface="Consolas"/>
              </a:rPr>
              <a:t>PrintWriter(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clientSocket</a:t>
            </a:r>
            <a:r>
              <a:rPr sz="1400" spc="-5" dirty="0">
                <a:latin typeface="Consolas"/>
                <a:cs typeface="Consolas"/>
              </a:rPr>
              <a:t>.getOutputStream());  Thread </a:t>
            </a:r>
            <a:r>
              <a:rPr sz="1400" dirty="0">
                <a:solidFill>
                  <a:srgbClr val="7E504F"/>
                </a:solidFill>
                <a:latin typeface="Consolas"/>
                <a:cs typeface="Consolas"/>
              </a:rPr>
              <a:t>t </a:t>
            </a:r>
            <a:r>
              <a:rPr sz="1400" dirty="0">
                <a:latin typeface="Consolas"/>
                <a:cs typeface="Consolas"/>
              </a:rPr>
              <a:t>=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new </a:t>
            </a:r>
            <a:r>
              <a:rPr sz="1400" spc="-5" dirty="0">
                <a:latin typeface="Consolas"/>
                <a:cs typeface="Consolas"/>
              </a:rPr>
              <a:t>Thread(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new</a:t>
            </a:r>
            <a:r>
              <a:rPr sz="1400" spc="-25" dirty="0">
                <a:solidFill>
                  <a:srgbClr val="931A68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ClientHandler(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clientSocket</a:t>
            </a:r>
            <a:r>
              <a:rPr sz="1400" spc="-5" dirty="0">
                <a:latin typeface="Consolas"/>
                <a:cs typeface="Consolas"/>
              </a:rPr>
              <a:t>));</a:t>
            </a:r>
            <a:endParaRPr sz="1400">
              <a:latin typeface="Consolas"/>
              <a:cs typeface="Consolas"/>
            </a:endParaRPr>
          </a:p>
          <a:p>
            <a:pPr marL="1384300" marR="2934335">
              <a:lnSpc>
                <a:spcPct val="116100"/>
              </a:lnSpc>
            </a:pP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t</a:t>
            </a:r>
            <a:r>
              <a:rPr sz="1400" spc="-5" dirty="0">
                <a:latin typeface="Consolas"/>
                <a:cs typeface="Consolas"/>
              </a:rPr>
              <a:t>.start(); </a:t>
            </a:r>
            <a:r>
              <a:rPr sz="1400" spc="-5" dirty="0">
                <a:solidFill>
                  <a:srgbClr val="0326CC"/>
                </a:solidFill>
                <a:latin typeface="Consolas"/>
                <a:cs typeface="Consolas"/>
              </a:rPr>
              <a:t> clientOutputStreams</a:t>
            </a:r>
            <a:r>
              <a:rPr sz="1400" spc="-5" dirty="0">
                <a:latin typeface="Consolas"/>
                <a:cs typeface="Consolas"/>
              </a:rPr>
              <a:t>.add(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writer</a:t>
            </a:r>
            <a:r>
              <a:rPr sz="1400" spc="-5" dirty="0">
                <a:latin typeface="Consolas"/>
                <a:cs typeface="Consolas"/>
              </a:rPr>
              <a:t>);  System.</a:t>
            </a:r>
            <a:r>
              <a:rPr sz="1400" spc="-5" dirty="0">
                <a:solidFill>
                  <a:srgbClr val="0326CC"/>
                </a:solidFill>
                <a:latin typeface="Consolas"/>
                <a:cs typeface="Consolas"/>
              </a:rPr>
              <a:t>out</a:t>
            </a:r>
            <a:r>
              <a:rPr sz="1400" spc="-5" dirty="0">
                <a:latin typeface="Consolas"/>
                <a:cs typeface="Consolas"/>
              </a:rPr>
              <a:t>.println(</a:t>
            </a:r>
            <a:r>
              <a:rPr sz="1400" spc="-5" dirty="0">
                <a:solidFill>
                  <a:srgbClr val="3833FF"/>
                </a:solidFill>
                <a:latin typeface="Consolas"/>
                <a:cs typeface="Consolas"/>
              </a:rPr>
              <a:t>"got </a:t>
            </a:r>
            <a:r>
              <a:rPr sz="1400" dirty="0">
                <a:solidFill>
                  <a:srgbClr val="3833FF"/>
                </a:solidFill>
                <a:latin typeface="Consolas"/>
                <a:cs typeface="Consolas"/>
              </a:rPr>
              <a:t>a</a:t>
            </a:r>
            <a:r>
              <a:rPr sz="1400" spc="-55" dirty="0">
                <a:solidFill>
                  <a:srgbClr val="3833FF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3833FF"/>
                </a:solidFill>
                <a:latin typeface="Consolas"/>
                <a:cs typeface="Consolas"/>
              </a:rPr>
              <a:t>connection"</a:t>
            </a:r>
            <a:r>
              <a:rPr sz="1400" spc="-5" dirty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  <a:p>
            <a:pPr marL="927100">
              <a:lnSpc>
                <a:spcPct val="100000"/>
              </a:lnSpc>
              <a:spcBef>
                <a:spcPts val="265"/>
              </a:spcBef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  <a:p>
            <a:pPr marL="469900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899" y="2636699"/>
            <a:ext cx="8446770" cy="492759"/>
          </a:xfrm>
          <a:custGeom>
            <a:avLst/>
            <a:gdLst/>
            <a:ahLst/>
            <a:cxnLst/>
            <a:rect l="l" t="t" r="r" b="b"/>
            <a:pathLst>
              <a:path w="8446770" h="492760">
                <a:moveTo>
                  <a:pt x="8364098" y="492599"/>
                </a:moveTo>
                <a:lnTo>
                  <a:pt x="82101" y="492599"/>
                </a:lnTo>
                <a:lnTo>
                  <a:pt x="50143" y="486148"/>
                </a:lnTo>
                <a:lnTo>
                  <a:pt x="24047" y="468552"/>
                </a:lnTo>
                <a:lnTo>
                  <a:pt x="6451" y="442456"/>
                </a:lnTo>
                <a:lnTo>
                  <a:pt x="0" y="410498"/>
                </a:lnTo>
                <a:lnTo>
                  <a:pt x="0" y="82101"/>
                </a:lnTo>
                <a:lnTo>
                  <a:pt x="6451" y="50143"/>
                </a:lnTo>
                <a:lnTo>
                  <a:pt x="24047" y="24046"/>
                </a:lnTo>
                <a:lnTo>
                  <a:pt x="50143" y="6451"/>
                </a:lnTo>
                <a:lnTo>
                  <a:pt x="82101" y="0"/>
                </a:lnTo>
                <a:lnTo>
                  <a:pt x="8364098" y="0"/>
                </a:lnTo>
                <a:lnTo>
                  <a:pt x="8409648" y="13794"/>
                </a:lnTo>
                <a:lnTo>
                  <a:pt x="8439950" y="50682"/>
                </a:lnTo>
                <a:lnTo>
                  <a:pt x="8446199" y="82101"/>
                </a:lnTo>
                <a:lnTo>
                  <a:pt x="8446199" y="410498"/>
                </a:lnTo>
                <a:lnTo>
                  <a:pt x="8439748" y="442456"/>
                </a:lnTo>
                <a:lnTo>
                  <a:pt x="8422153" y="468552"/>
                </a:lnTo>
                <a:lnTo>
                  <a:pt x="8396056" y="486148"/>
                </a:lnTo>
                <a:lnTo>
                  <a:pt x="8364098" y="492599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141470" indent="-457200">
              <a:lnSpc>
                <a:spcPct val="116100"/>
              </a:lnSpc>
              <a:spcBef>
                <a:spcPts val="100"/>
              </a:spcBef>
            </a:pPr>
            <a:r>
              <a:rPr spc="-5" dirty="0">
                <a:solidFill>
                  <a:srgbClr val="931A68"/>
                </a:solidFill>
              </a:rPr>
              <a:t>class </a:t>
            </a:r>
            <a:r>
              <a:rPr spc="-5" dirty="0"/>
              <a:t>ClientHandler </a:t>
            </a:r>
            <a:r>
              <a:rPr spc="-5" dirty="0">
                <a:solidFill>
                  <a:srgbClr val="931A68"/>
                </a:solidFill>
              </a:rPr>
              <a:t>implements </a:t>
            </a:r>
            <a:r>
              <a:rPr spc="-5" dirty="0"/>
              <a:t>Runnable </a:t>
            </a:r>
            <a:r>
              <a:rPr dirty="0"/>
              <a:t>{  </a:t>
            </a:r>
            <a:r>
              <a:rPr spc="-5" dirty="0">
                <a:solidFill>
                  <a:srgbClr val="931A68"/>
                </a:solidFill>
              </a:rPr>
              <a:t>private </a:t>
            </a:r>
            <a:r>
              <a:rPr spc="-5" dirty="0"/>
              <a:t>BufferedReader</a:t>
            </a:r>
            <a:r>
              <a:rPr spc="-25" dirty="0"/>
              <a:t> </a:t>
            </a:r>
            <a:r>
              <a:rPr spc="-5" dirty="0"/>
              <a:t>reader;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927100" marR="1633220" indent="-457200">
              <a:lnSpc>
                <a:spcPct val="116100"/>
              </a:lnSpc>
            </a:pPr>
            <a:r>
              <a:rPr spc="-5" dirty="0">
                <a:solidFill>
                  <a:srgbClr val="931A68"/>
                </a:solidFill>
              </a:rPr>
              <a:t>public </a:t>
            </a:r>
            <a:r>
              <a:rPr spc="-5" dirty="0"/>
              <a:t>ClientHandler(Socket clientSocket) </a:t>
            </a:r>
            <a:r>
              <a:rPr spc="-5" dirty="0">
                <a:solidFill>
                  <a:srgbClr val="931A68"/>
                </a:solidFill>
              </a:rPr>
              <a:t>throws </a:t>
            </a:r>
            <a:r>
              <a:rPr spc="-5" dirty="0"/>
              <a:t>IOException </a:t>
            </a:r>
            <a:r>
              <a:rPr dirty="0"/>
              <a:t>{  </a:t>
            </a:r>
            <a:r>
              <a:rPr spc="-5" dirty="0"/>
              <a:t>Socket sock </a:t>
            </a:r>
            <a:r>
              <a:rPr dirty="0"/>
              <a:t>=</a:t>
            </a:r>
            <a:r>
              <a:rPr spc="-15" dirty="0"/>
              <a:t> </a:t>
            </a:r>
            <a:r>
              <a:rPr spc="-5" dirty="0"/>
              <a:t>clientSocket;</a:t>
            </a:r>
          </a:p>
          <a:p>
            <a:pPr marL="927100">
              <a:lnSpc>
                <a:spcPct val="100000"/>
              </a:lnSpc>
              <a:spcBef>
                <a:spcPts val="270"/>
              </a:spcBef>
            </a:pPr>
            <a:r>
              <a:rPr spc="-5" dirty="0"/>
              <a:t>reader </a:t>
            </a:r>
            <a:r>
              <a:rPr dirty="0"/>
              <a:t>= </a:t>
            </a:r>
            <a:r>
              <a:rPr spc="-5" dirty="0">
                <a:solidFill>
                  <a:srgbClr val="931A68"/>
                </a:solidFill>
              </a:rPr>
              <a:t>new </a:t>
            </a:r>
            <a:r>
              <a:rPr spc="-5" dirty="0"/>
              <a:t>BufferedReader(</a:t>
            </a:r>
            <a:r>
              <a:rPr spc="-5" dirty="0">
                <a:solidFill>
                  <a:srgbClr val="931A68"/>
                </a:solidFill>
              </a:rPr>
              <a:t>new</a:t>
            </a:r>
            <a:r>
              <a:rPr spc="-60" dirty="0">
                <a:solidFill>
                  <a:srgbClr val="931A68"/>
                </a:solidFill>
              </a:rPr>
              <a:t> </a:t>
            </a:r>
            <a:r>
              <a:rPr spc="-5" dirty="0"/>
              <a:t>InputStreamReader(sock.getInputStream()));</a:t>
            </a:r>
          </a:p>
          <a:p>
            <a:pPr marL="469900">
              <a:lnSpc>
                <a:spcPct val="100000"/>
              </a:lnSpc>
              <a:spcBef>
                <a:spcPts val="270"/>
              </a:spcBef>
            </a:pPr>
            <a:r>
              <a:rPr dirty="0"/>
              <a:t>}</a:t>
            </a:r>
          </a:p>
          <a:p>
            <a:pPr marL="927100" marR="5767705" indent="-457200">
              <a:lnSpc>
                <a:spcPct val="116100"/>
              </a:lnSpc>
            </a:pPr>
            <a:r>
              <a:rPr spc="-5" dirty="0">
                <a:solidFill>
                  <a:srgbClr val="931A68"/>
                </a:solidFill>
              </a:rPr>
              <a:t>public void </a:t>
            </a:r>
            <a:r>
              <a:rPr spc="-5" dirty="0"/>
              <a:t>run() </a:t>
            </a:r>
            <a:r>
              <a:rPr dirty="0"/>
              <a:t>{  </a:t>
            </a:r>
            <a:r>
              <a:rPr spc="-5" dirty="0"/>
              <a:t>String</a:t>
            </a:r>
            <a:r>
              <a:rPr spc="-95" dirty="0"/>
              <a:t> </a:t>
            </a:r>
            <a:r>
              <a:rPr spc="-5" dirty="0"/>
              <a:t>message;</a:t>
            </a:r>
          </a:p>
          <a:p>
            <a:pPr marL="1384300" marR="2639060" indent="-457200">
              <a:lnSpc>
                <a:spcPct val="116100"/>
              </a:lnSpc>
            </a:pPr>
            <a:r>
              <a:rPr spc="-5" dirty="0">
                <a:solidFill>
                  <a:srgbClr val="931A68"/>
                </a:solidFill>
              </a:rPr>
              <a:t>while </a:t>
            </a:r>
            <a:r>
              <a:rPr spc="-5" dirty="0"/>
              <a:t>((message </a:t>
            </a:r>
            <a:r>
              <a:rPr dirty="0"/>
              <a:t>= </a:t>
            </a:r>
            <a:r>
              <a:rPr spc="-5" dirty="0"/>
              <a:t>reader.readLine()) != </a:t>
            </a:r>
            <a:r>
              <a:rPr spc="-5" dirty="0">
                <a:solidFill>
                  <a:srgbClr val="931A68"/>
                </a:solidFill>
              </a:rPr>
              <a:t>null</a:t>
            </a:r>
            <a:r>
              <a:rPr spc="-5" dirty="0"/>
              <a:t>) </a:t>
            </a:r>
            <a:r>
              <a:rPr dirty="0"/>
              <a:t>{  </a:t>
            </a:r>
            <a:r>
              <a:rPr spc="-5" dirty="0"/>
              <a:t>notifyClients(message);</a:t>
            </a:r>
          </a:p>
          <a:p>
            <a:pPr marL="927100">
              <a:lnSpc>
                <a:spcPct val="100000"/>
              </a:lnSpc>
              <a:spcBef>
                <a:spcPts val="270"/>
              </a:spcBef>
            </a:pPr>
            <a:r>
              <a:rPr dirty="0"/>
              <a:t>}</a:t>
            </a:r>
          </a:p>
          <a:p>
            <a:pPr marL="469900">
              <a:lnSpc>
                <a:spcPct val="100000"/>
              </a:lnSpc>
              <a:spcBef>
                <a:spcPts val="270"/>
              </a:spcBef>
            </a:pPr>
            <a:r>
              <a:rPr dirty="0"/>
              <a:t>}</a:t>
            </a: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/>
              <a:t>}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1749" y="5048672"/>
            <a:ext cx="5172075" cy="15113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private void </a:t>
            </a:r>
            <a:r>
              <a:rPr sz="1400" spc="-5" dirty="0">
                <a:latin typeface="Consolas"/>
                <a:cs typeface="Consolas"/>
              </a:rPr>
              <a:t>notifyClients(String 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message</a:t>
            </a:r>
            <a:r>
              <a:rPr sz="1400" spc="-5" dirty="0">
                <a:latin typeface="Consolas"/>
                <a:cs typeface="Consolas"/>
              </a:rPr>
              <a:t>)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927100" marR="5080" indent="-457200">
              <a:lnSpc>
                <a:spcPct val="116100"/>
              </a:lnSpc>
            </a:pP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for </a:t>
            </a:r>
            <a:r>
              <a:rPr sz="1400" spc="-5" dirty="0">
                <a:latin typeface="Consolas"/>
                <a:cs typeface="Consolas"/>
              </a:rPr>
              <a:t>(PrintWriter 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writer </a:t>
            </a:r>
            <a:r>
              <a:rPr sz="1400" dirty="0">
                <a:latin typeface="Consolas"/>
                <a:cs typeface="Consolas"/>
              </a:rPr>
              <a:t>: </a:t>
            </a:r>
            <a:r>
              <a:rPr sz="1400" spc="-5" dirty="0">
                <a:solidFill>
                  <a:srgbClr val="0326CC"/>
                </a:solidFill>
                <a:latin typeface="Consolas"/>
                <a:cs typeface="Consolas"/>
              </a:rPr>
              <a:t>clientOutputStreams</a:t>
            </a:r>
            <a:r>
              <a:rPr sz="1400" spc="-5" dirty="0">
                <a:latin typeface="Consolas"/>
                <a:cs typeface="Consolas"/>
              </a:rPr>
              <a:t>) </a:t>
            </a:r>
            <a:r>
              <a:rPr sz="1400" dirty="0">
                <a:latin typeface="Consolas"/>
                <a:cs typeface="Consolas"/>
              </a:rPr>
              <a:t>{  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writer</a:t>
            </a:r>
            <a:r>
              <a:rPr sz="1400" spc="-5" dirty="0">
                <a:latin typeface="Consolas"/>
                <a:cs typeface="Consolas"/>
              </a:rPr>
              <a:t>.println(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message</a:t>
            </a:r>
            <a:r>
              <a:rPr sz="1400" spc="-5" dirty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  <a:p>
            <a:pPr marL="927100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writer</a:t>
            </a:r>
            <a:r>
              <a:rPr sz="1400" spc="-5" dirty="0">
                <a:latin typeface="Consolas"/>
                <a:cs typeface="Consolas"/>
              </a:rPr>
              <a:t>.flush();</a:t>
            </a:r>
            <a:endParaRPr sz="1400">
              <a:latin typeface="Consolas"/>
              <a:cs typeface="Consolas"/>
            </a:endParaRPr>
          </a:p>
          <a:p>
            <a:pPr marL="469900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725" y="416339"/>
            <a:ext cx="5322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Example </a:t>
            </a:r>
            <a:r>
              <a:rPr dirty="0"/>
              <a:t>- </a:t>
            </a:r>
            <a:r>
              <a:rPr spc="-10" dirty="0"/>
              <a:t>Server</a:t>
            </a:r>
            <a:r>
              <a:rPr spc="-100" dirty="0"/>
              <a:t> </a:t>
            </a:r>
            <a:r>
              <a:rPr spc="-5" dirty="0"/>
              <a:t>(Cont.)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81525" y="6385992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95959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580900" y="2002473"/>
            <a:ext cx="6311900" cy="34925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public class </a:t>
            </a:r>
            <a:r>
              <a:rPr sz="1400" spc="-5" dirty="0">
                <a:latin typeface="Consolas"/>
                <a:cs typeface="Consolas"/>
              </a:rPr>
              <a:t>ChatClient </a:t>
            </a:r>
            <a:r>
              <a:rPr sz="1400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469900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latin typeface="Consolas"/>
                <a:cs typeface="Consolas"/>
              </a:rPr>
              <a:t>...</a:t>
            </a:r>
            <a:endParaRPr sz="1400">
              <a:latin typeface="Consolas"/>
              <a:cs typeface="Consolas"/>
            </a:endParaRPr>
          </a:p>
          <a:p>
            <a:pPr marL="469900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private void </a:t>
            </a:r>
            <a:r>
              <a:rPr sz="1400" spc="-5" dirty="0">
                <a:latin typeface="Consolas"/>
                <a:cs typeface="Consolas"/>
              </a:rPr>
              <a:t>initView() </a:t>
            </a:r>
            <a:r>
              <a:rPr sz="1400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469900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latin typeface="Consolas"/>
                <a:cs typeface="Consolas"/>
              </a:rPr>
              <a:t>...</a:t>
            </a:r>
            <a:endParaRPr sz="1400">
              <a:latin typeface="Consolas"/>
              <a:cs typeface="Consolas"/>
            </a:endParaRPr>
          </a:p>
          <a:p>
            <a:pPr marL="927100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solidFill>
                  <a:srgbClr val="0326CC"/>
                </a:solidFill>
                <a:latin typeface="Consolas"/>
                <a:cs typeface="Consolas"/>
              </a:rPr>
              <a:t>outgoing </a:t>
            </a:r>
            <a:r>
              <a:rPr sz="1400" dirty="0">
                <a:latin typeface="Consolas"/>
                <a:cs typeface="Consolas"/>
              </a:rPr>
              <a:t>=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new</a:t>
            </a:r>
            <a:r>
              <a:rPr sz="1400" spc="-15" dirty="0">
                <a:solidFill>
                  <a:srgbClr val="931A68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JTextField(20);</a:t>
            </a:r>
            <a:endParaRPr sz="1400">
              <a:latin typeface="Consolas"/>
              <a:cs typeface="Consolas"/>
            </a:endParaRPr>
          </a:p>
          <a:p>
            <a:pPr marL="927100" marR="5080">
              <a:lnSpc>
                <a:spcPct val="116100"/>
              </a:lnSpc>
            </a:pPr>
            <a:r>
              <a:rPr sz="1400" spc="-5" dirty="0">
                <a:latin typeface="Consolas"/>
                <a:cs typeface="Consolas"/>
              </a:rPr>
              <a:t>JButton 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sendButton </a:t>
            </a:r>
            <a:r>
              <a:rPr sz="1400" dirty="0">
                <a:latin typeface="Consolas"/>
                <a:cs typeface="Consolas"/>
              </a:rPr>
              <a:t>=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new </a:t>
            </a:r>
            <a:r>
              <a:rPr sz="1400" spc="-5" dirty="0">
                <a:latin typeface="Consolas"/>
                <a:cs typeface="Consolas"/>
              </a:rPr>
              <a:t>JButton(</a:t>
            </a:r>
            <a:r>
              <a:rPr sz="1400" spc="-5" dirty="0">
                <a:solidFill>
                  <a:srgbClr val="3833FF"/>
                </a:solidFill>
                <a:latin typeface="Consolas"/>
                <a:cs typeface="Consolas"/>
              </a:rPr>
              <a:t>"Send"</a:t>
            </a:r>
            <a:r>
              <a:rPr sz="1400" spc="-5" dirty="0">
                <a:latin typeface="Consolas"/>
                <a:cs typeface="Consolas"/>
              </a:rPr>
              <a:t>);  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sendButton</a:t>
            </a:r>
            <a:r>
              <a:rPr sz="1400" spc="-5" dirty="0">
                <a:latin typeface="Consolas"/>
                <a:cs typeface="Consolas"/>
              </a:rPr>
              <a:t>.addActionListener(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new</a:t>
            </a:r>
            <a:r>
              <a:rPr sz="1400" spc="-60" dirty="0">
                <a:solidFill>
                  <a:srgbClr val="931A68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SendButtonListener());</a:t>
            </a:r>
            <a:endParaRPr sz="14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927100" marR="979805" indent="-914400">
              <a:lnSpc>
                <a:spcPct val="116100"/>
              </a:lnSpc>
            </a:pP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class </a:t>
            </a:r>
            <a:r>
              <a:rPr sz="1400" spc="-5" dirty="0">
                <a:latin typeface="Consolas"/>
                <a:cs typeface="Consolas"/>
              </a:rPr>
              <a:t>SendButtonListener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implements </a:t>
            </a:r>
            <a:r>
              <a:rPr sz="1400" spc="-5" dirty="0">
                <a:latin typeface="Consolas"/>
                <a:cs typeface="Consolas"/>
              </a:rPr>
              <a:t>ActionListener </a:t>
            </a:r>
            <a:r>
              <a:rPr sz="1400" dirty="0">
                <a:latin typeface="Consolas"/>
                <a:cs typeface="Consolas"/>
              </a:rPr>
              <a:t>{  </a:t>
            </a:r>
            <a:r>
              <a:rPr sz="1400" spc="-5" dirty="0">
                <a:solidFill>
                  <a:srgbClr val="931A68"/>
                </a:solidFill>
                <a:latin typeface="Consolas"/>
                <a:cs typeface="Consolas"/>
              </a:rPr>
              <a:t>public void </a:t>
            </a:r>
            <a:r>
              <a:rPr sz="1400" spc="-5" dirty="0">
                <a:latin typeface="Consolas"/>
                <a:cs typeface="Consolas"/>
              </a:rPr>
              <a:t>actionPerformed(ActionEvent </a:t>
            </a:r>
            <a:r>
              <a:rPr sz="1400" spc="-5" dirty="0">
                <a:solidFill>
                  <a:srgbClr val="7E504F"/>
                </a:solidFill>
                <a:latin typeface="Consolas"/>
                <a:cs typeface="Consolas"/>
              </a:rPr>
              <a:t>ev</a:t>
            </a:r>
            <a:r>
              <a:rPr sz="1400" spc="-5" dirty="0">
                <a:latin typeface="Consolas"/>
                <a:cs typeface="Consolas"/>
              </a:rPr>
              <a:t>)</a:t>
            </a:r>
            <a:r>
              <a:rPr sz="1400" spc="-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1384300" marR="1500505">
              <a:lnSpc>
                <a:spcPct val="116100"/>
              </a:lnSpc>
            </a:pPr>
            <a:r>
              <a:rPr sz="1400" spc="-5" dirty="0">
                <a:solidFill>
                  <a:srgbClr val="0326CC"/>
                </a:solidFill>
                <a:latin typeface="Consolas"/>
                <a:cs typeface="Consolas"/>
              </a:rPr>
              <a:t>writer</a:t>
            </a:r>
            <a:r>
              <a:rPr sz="1400" spc="-5" dirty="0">
                <a:latin typeface="Consolas"/>
                <a:cs typeface="Consolas"/>
              </a:rPr>
              <a:t>.println(</a:t>
            </a:r>
            <a:r>
              <a:rPr sz="1400" spc="-5" dirty="0">
                <a:solidFill>
                  <a:srgbClr val="0326CC"/>
                </a:solidFill>
                <a:latin typeface="Consolas"/>
                <a:cs typeface="Consolas"/>
              </a:rPr>
              <a:t>outgoing</a:t>
            </a:r>
            <a:r>
              <a:rPr sz="1400" spc="-5" dirty="0">
                <a:latin typeface="Consolas"/>
                <a:cs typeface="Consolas"/>
              </a:rPr>
              <a:t>.getText());  </a:t>
            </a:r>
            <a:r>
              <a:rPr sz="1400" spc="-5" dirty="0">
                <a:solidFill>
                  <a:srgbClr val="0326CC"/>
                </a:solidFill>
                <a:latin typeface="Consolas"/>
                <a:cs typeface="Consolas"/>
              </a:rPr>
              <a:t>writer</a:t>
            </a:r>
            <a:r>
              <a:rPr sz="1400" spc="-5" dirty="0">
                <a:latin typeface="Consolas"/>
                <a:cs typeface="Consolas"/>
              </a:rPr>
              <a:t>.flush();</a:t>
            </a:r>
            <a:endParaRPr sz="1400">
              <a:latin typeface="Consolas"/>
              <a:cs typeface="Consolas"/>
            </a:endParaRPr>
          </a:p>
          <a:p>
            <a:pPr marL="927100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  <a:p>
            <a:pPr marL="469900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416339"/>
            <a:ext cx="5173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Example </a:t>
            </a:r>
            <a:r>
              <a:rPr dirty="0"/>
              <a:t>- </a:t>
            </a:r>
            <a:r>
              <a:rPr spc="-5" dirty="0"/>
              <a:t>Client</a:t>
            </a:r>
            <a:r>
              <a:rPr spc="-95" dirty="0"/>
              <a:t> </a:t>
            </a:r>
            <a:r>
              <a:rPr spc="-5" dirty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416339"/>
            <a:ext cx="5324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Arial"/>
                <a:cs typeface="Arial"/>
              </a:rPr>
              <a:t>Example </a:t>
            </a:r>
            <a:r>
              <a:rPr sz="3600" b="1" dirty="0">
                <a:latin typeface="Arial"/>
                <a:cs typeface="Arial"/>
              </a:rPr>
              <a:t>- </a:t>
            </a:r>
            <a:r>
              <a:rPr sz="3600" b="1" spc="-5" dirty="0">
                <a:latin typeface="Arial"/>
                <a:cs typeface="Arial"/>
              </a:rPr>
              <a:t>Chat</a:t>
            </a:r>
            <a:r>
              <a:rPr sz="3600" b="1" spc="-10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Program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4749" y="3266899"/>
            <a:ext cx="7294880" cy="1172210"/>
          </a:xfrm>
          <a:custGeom>
            <a:avLst/>
            <a:gdLst/>
            <a:ahLst/>
            <a:cxnLst/>
            <a:rect l="l" t="t" r="r" b="b"/>
            <a:pathLst>
              <a:path w="7294880" h="1172210">
                <a:moveTo>
                  <a:pt x="7099145" y="1172099"/>
                </a:moveTo>
                <a:lnTo>
                  <a:pt x="195353" y="1172099"/>
                </a:lnTo>
                <a:lnTo>
                  <a:pt x="150561" y="1166940"/>
                </a:lnTo>
                <a:lnTo>
                  <a:pt x="109442" y="1152243"/>
                </a:lnTo>
                <a:lnTo>
                  <a:pt x="73169" y="1129182"/>
                </a:lnTo>
                <a:lnTo>
                  <a:pt x="42917" y="1098929"/>
                </a:lnTo>
                <a:lnTo>
                  <a:pt x="19855" y="1062657"/>
                </a:lnTo>
                <a:lnTo>
                  <a:pt x="5159" y="1021538"/>
                </a:lnTo>
                <a:lnTo>
                  <a:pt x="0" y="976745"/>
                </a:lnTo>
                <a:lnTo>
                  <a:pt x="0" y="195353"/>
                </a:lnTo>
                <a:lnTo>
                  <a:pt x="5159" y="150561"/>
                </a:lnTo>
                <a:lnTo>
                  <a:pt x="19855" y="109442"/>
                </a:lnTo>
                <a:lnTo>
                  <a:pt x="42917" y="73170"/>
                </a:lnTo>
                <a:lnTo>
                  <a:pt x="73169" y="42917"/>
                </a:lnTo>
                <a:lnTo>
                  <a:pt x="109442" y="19856"/>
                </a:lnTo>
                <a:lnTo>
                  <a:pt x="150561" y="5159"/>
                </a:lnTo>
                <a:lnTo>
                  <a:pt x="195353" y="0"/>
                </a:lnTo>
                <a:lnTo>
                  <a:pt x="7099145" y="0"/>
                </a:lnTo>
                <a:lnTo>
                  <a:pt x="7137435" y="3788"/>
                </a:lnTo>
                <a:lnTo>
                  <a:pt x="7173904" y="14870"/>
                </a:lnTo>
                <a:lnTo>
                  <a:pt x="7207528" y="32821"/>
                </a:lnTo>
                <a:lnTo>
                  <a:pt x="7237281" y="57217"/>
                </a:lnTo>
                <a:lnTo>
                  <a:pt x="7261678" y="86971"/>
                </a:lnTo>
                <a:lnTo>
                  <a:pt x="7279629" y="120595"/>
                </a:lnTo>
                <a:lnTo>
                  <a:pt x="7290711" y="157064"/>
                </a:lnTo>
                <a:lnTo>
                  <a:pt x="7294499" y="195353"/>
                </a:lnTo>
                <a:lnTo>
                  <a:pt x="7294499" y="976745"/>
                </a:lnTo>
                <a:lnTo>
                  <a:pt x="7289340" y="1021538"/>
                </a:lnTo>
                <a:lnTo>
                  <a:pt x="7274643" y="1062657"/>
                </a:lnTo>
                <a:lnTo>
                  <a:pt x="7251582" y="1098929"/>
                </a:lnTo>
                <a:lnTo>
                  <a:pt x="7221329" y="1129182"/>
                </a:lnTo>
                <a:lnTo>
                  <a:pt x="7185057" y="1152243"/>
                </a:lnTo>
                <a:lnTo>
                  <a:pt x="7143938" y="1166940"/>
                </a:lnTo>
                <a:lnTo>
                  <a:pt x="7099145" y="11720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4749" y="3266899"/>
            <a:ext cx="7294880" cy="1172210"/>
          </a:xfrm>
          <a:custGeom>
            <a:avLst/>
            <a:gdLst/>
            <a:ahLst/>
            <a:cxnLst/>
            <a:rect l="l" t="t" r="r" b="b"/>
            <a:pathLst>
              <a:path w="7294880" h="1172210">
                <a:moveTo>
                  <a:pt x="0" y="195353"/>
                </a:moveTo>
                <a:lnTo>
                  <a:pt x="5159" y="150561"/>
                </a:lnTo>
                <a:lnTo>
                  <a:pt x="19855" y="109442"/>
                </a:lnTo>
                <a:lnTo>
                  <a:pt x="42917" y="73170"/>
                </a:lnTo>
                <a:lnTo>
                  <a:pt x="73169" y="42917"/>
                </a:lnTo>
                <a:lnTo>
                  <a:pt x="109442" y="19856"/>
                </a:lnTo>
                <a:lnTo>
                  <a:pt x="150561" y="5159"/>
                </a:lnTo>
                <a:lnTo>
                  <a:pt x="195353" y="0"/>
                </a:lnTo>
                <a:lnTo>
                  <a:pt x="7099145" y="0"/>
                </a:lnTo>
                <a:lnTo>
                  <a:pt x="7137435" y="3788"/>
                </a:lnTo>
                <a:lnTo>
                  <a:pt x="7173904" y="14870"/>
                </a:lnTo>
                <a:lnTo>
                  <a:pt x="7207528" y="32821"/>
                </a:lnTo>
                <a:lnTo>
                  <a:pt x="7237281" y="57217"/>
                </a:lnTo>
                <a:lnTo>
                  <a:pt x="7261678" y="86971"/>
                </a:lnTo>
                <a:lnTo>
                  <a:pt x="7279629" y="120595"/>
                </a:lnTo>
                <a:lnTo>
                  <a:pt x="7290711" y="157064"/>
                </a:lnTo>
                <a:lnTo>
                  <a:pt x="7294499" y="195353"/>
                </a:lnTo>
                <a:lnTo>
                  <a:pt x="7294499" y="976745"/>
                </a:lnTo>
                <a:lnTo>
                  <a:pt x="7289340" y="1021538"/>
                </a:lnTo>
                <a:lnTo>
                  <a:pt x="7274643" y="1062657"/>
                </a:lnTo>
                <a:lnTo>
                  <a:pt x="7251582" y="1098929"/>
                </a:lnTo>
                <a:lnTo>
                  <a:pt x="7221329" y="1129182"/>
                </a:lnTo>
                <a:lnTo>
                  <a:pt x="7185057" y="1152243"/>
                </a:lnTo>
                <a:lnTo>
                  <a:pt x="7143938" y="1166940"/>
                </a:lnTo>
                <a:lnTo>
                  <a:pt x="7099145" y="1172099"/>
                </a:lnTo>
                <a:lnTo>
                  <a:pt x="195353" y="1172099"/>
                </a:lnTo>
                <a:lnTo>
                  <a:pt x="150561" y="1166940"/>
                </a:lnTo>
                <a:lnTo>
                  <a:pt x="109442" y="1152243"/>
                </a:lnTo>
                <a:lnTo>
                  <a:pt x="73169" y="1129182"/>
                </a:lnTo>
                <a:lnTo>
                  <a:pt x="42917" y="1098929"/>
                </a:lnTo>
                <a:lnTo>
                  <a:pt x="19855" y="1062657"/>
                </a:lnTo>
                <a:lnTo>
                  <a:pt x="5159" y="1021538"/>
                </a:lnTo>
                <a:lnTo>
                  <a:pt x="0" y="976745"/>
                </a:lnTo>
                <a:lnTo>
                  <a:pt x="0" y="195353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94284" y="3596409"/>
            <a:ext cx="63474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00FF"/>
                </a:solidFill>
                <a:latin typeface="Arial"/>
                <a:cs typeface="Arial"/>
              </a:rPr>
              <a:t>Demo: Chat </a:t>
            </a:r>
            <a:r>
              <a:rPr sz="3000" b="1" spc="-10" dirty="0">
                <a:solidFill>
                  <a:srgbClr val="0000FF"/>
                </a:solidFill>
                <a:latin typeface="Arial"/>
                <a:cs typeface="Arial"/>
              </a:rPr>
              <a:t>Server </a:t>
            </a:r>
            <a:r>
              <a:rPr sz="3000" b="1" spc="-5" dirty="0">
                <a:solidFill>
                  <a:srgbClr val="0000FF"/>
                </a:solidFill>
                <a:latin typeface="Arial"/>
                <a:cs typeface="Arial"/>
              </a:rPr>
              <a:t>and Chat</a:t>
            </a:r>
            <a:r>
              <a:rPr sz="3000"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00FF"/>
                </a:solidFill>
                <a:latin typeface="Arial"/>
                <a:cs typeface="Arial"/>
              </a:rPr>
              <a:t>Client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16339"/>
            <a:ext cx="7000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Recall: </a:t>
            </a:r>
            <a:r>
              <a:rPr spc="-10" dirty="0"/>
              <a:t>Observer </a:t>
            </a:r>
            <a:r>
              <a:rPr spc="-5" dirty="0"/>
              <a:t>Design</a:t>
            </a:r>
            <a:r>
              <a:rPr spc="-80" dirty="0"/>
              <a:t> </a:t>
            </a:r>
            <a:r>
              <a:rPr spc="-5" dirty="0"/>
              <a:t>Pattern</a:t>
            </a:r>
          </a:p>
        </p:txBody>
      </p:sp>
      <p:sp>
        <p:nvSpPr>
          <p:cNvPr id="3" name="object 3"/>
          <p:cNvSpPr/>
          <p:nvPr/>
        </p:nvSpPr>
        <p:spPr>
          <a:xfrm>
            <a:off x="996715" y="1381418"/>
            <a:ext cx="7448507" cy="5266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16339"/>
            <a:ext cx="5375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Observer </a:t>
            </a:r>
            <a:r>
              <a:rPr spc="-5" dirty="0"/>
              <a:t>Design</a:t>
            </a:r>
            <a:r>
              <a:rPr spc="-85" dirty="0"/>
              <a:t> </a:t>
            </a:r>
            <a:r>
              <a:rPr spc="-5" dirty="0"/>
              <a:t>Pattern</a:t>
            </a:r>
          </a:p>
        </p:txBody>
      </p:sp>
      <p:sp>
        <p:nvSpPr>
          <p:cNvPr id="3" name="object 3"/>
          <p:cNvSpPr/>
          <p:nvPr/>
        </p:nvSpPr>
        <p:spPr>
          <a:xfrm>
            <a:off x="2410492" y="1226824"/>
            <a:ext cx="4750633" cy="5621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648103"/>
            <a:ext cx="5247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Scenario: </a:t>
            </a:r>
            <a:r>
              <a:rPr spc="-5" dirty="0"/>
              <a:t>Chat</a:t>
            </a:r>
            <a:r>
              <a:rPr spc="-90" dirty="0"/>
              <a:t> </a:t>
            </a:r>
            <a:r>
              <a:rPr spc="-5" dirty="0"/>
              <a:t>Program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524" y="1639039"/>
            <a:ext cx="101600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5779" y="1447800"/>
            <a:ext cx="9018221" cy="4477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416339"/>
            <a:ext cx="5324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Arial"/>
                <a:cs typeface="Arial"/>
              </a:rPr>
              <a:t>Example </a:t>
            </a:r>
            <a:r>
              <a:rPr sz="3600" b="1" dirty="0">
                <a:latin typeface="Arial"/>
                <a:cs typeface="Arial"/>
              </a:rPr>
              <a:t>- </a:t>
            </a:r>
            <a:r>
              <a:rPr sz="3600" b="1" spc="-5" dirty="0">
                <a:latin typeface="Arial"/>
                <a:cs typeface="Arial"/>
              </a:rPr>
              <a:t>Chat</a:t>
            </a:r>
            <a:r>
              <a:rPr sz="3600" b="1" spc="-10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Program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4749" y="3266899"/>
            <a:ext cx="7294880" cy="1172210"/>
          </a:xfrm>
          <a:custGeom>
            <a:avLst/>
            <a:gdLst/>
            <a:ahLst/>
            <a:cxnLst/>
            <a:rect l="l" t="t" r="r" b="b"/>
            <a:pathLst>
              <a:path w="7294880" h="1172210">
                <a:moveTo>
                  <a:pt x="7099145" y="1172099"/>
                </a:moveTo>
                <a:lnTo>
                  <a:pt x="195353" y="1172099"/>
                </a:lnTo>
                <a:lnTo>
                  <a:pt x="150561" y="1166940"/>
                </a:lnTo>
                <a:lnTo>
                  <a:pt x="109442" y="1152243"/>
                </a:lnTo>
                <a:lnTo>
                  <a:pt x="73169" y="1129182"/>
                </a:lnTo>
                <a:lnTo>
                  <a:pt x="42917" y="1098929"/>
                </a:lnTo>
                <a:lnTo>
                  <a:pt x="19855" y="1062657"/>
                </a:lnTo>
                <a:lnTo>
                  <a:pt x="5159" y="1021538"/>
                </a:lnTo>
                <a:lnTo>
                  <a:pt x="0" y="976745"/>
                </a:lnTo>
                <a:lnTo>
                  <a:pt x="0" y="195353"/>
                </a:lnTo>
                <a:lnTo>
                  <a:pt x="5159" y="150561"/>
                </a:lnTo>
                <a:lnTo>
                  <a:pt x="19855" y="109442"/>
                </a:lnTo>
                <a:lnTo>
                  <a:pt x="42917" y="73170"/>
                </a:lnTo>
                <a:lnTo>
                  <a:pt x="73169" y="42917"/>
                </a:lnTo>
                <a:lnTo>
                  <a:pt x="109442" y="19856"/>
                </a:lnTo>
                <a:lnTo>
                  <a:pt x="150561" y="5159"/>
                </a:lnTo>
                <a:lnTo>
                  <a:pt x="195353" y="0"/>
                </a:lnTo>
                <a:lnTo>
                  <a:pt x="7099145" y="0"/>
                </a:lnTo>
                <a:lnTo>
                  <a:pt x="7137435" y="3788"/>
                </a:lnTo>
                <a:lnTo>
                  <a:pt x="7173904" y="14870"/>
                </a:lnTo>
                <a:lnTo>
                  <a:pt x="7207528" y="32821"/>
                </a:lnTo>
                <a:lnTo>
                  <a:pt x="7237281" y="57217"/>
                </a:lnTo>
                <a:lnTo>
                  <a:pt x="7261678" y="86971"/>
                </a:lnTo>
                <a:lnTo>
                  <a:pt x="7279629" y="120595"/>
                </a:lnTo>
                <a:lnTo>
                  <a:pt x="7290711" y="157064"/>
                </a:lnTo>
                <a:lnTo>
                  <a:pt x="7294499" y="195353"/>
                </a:lnTo>
                <a:lnTo>
                  <a:pt x="7294499" y="976745"/>
                </a:lnTo>
                <a:lnTo>
                  <a:pt x="7289340" y="1021538"/>
                </a:lnTo>
                <a:lnTo>
                  <a:pt x="7274643" y="1062657"/>
                </a:lnTo>
                <a:lnTo>
                  <a:pt x="7251582" y="1098929"/>
                </a:lnTo>
                <a:lnTo>
                  <a:pt x="7221329" y="1129182"/>
                </a:lnTo>
                <a:lnTo>
                  <a:pt x="7185057" y="1152243"/>
                </a:lnTo>
                <a:lnTo>
                  <a:pt x="7143938" y="1166940"/>
                </a:lnTo>
                <a:lnTo>
                  <a:pt x="7099145" y="11720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4749" y="3266899"/>
            <a:ext cx="7294880" cy="1172210"/>
          </a:xfrm>
          <a:custGeom>
            <a:avLst/>
            <a:gdLst/>
            <a:ahLst/>
            <a:cxnLst/>
            <a:rect l="l" t="t" r="r" b="b"/>
            <a:pathLst>
              <a:path w="7294880" h="1172210">
                <a:moveTo>
                  <a:pt x="0" y="195353"/>
                </a:moveTo>
                <a:lnTo>
                  <a:pt x="5159" y="150561"/>
                </a:lnTo>
                <a:lnTo>
                  <a:pt x="19855" y="109442"/>
                </a:lnTo>
                <a:lnTo>
                  <a:pt x="42917" y="73170"/>
                </a:lnTo>
                <a:lnTo>
                  <a:pt x="73169" y="42917"/>
                </a:lnTo>
                <a:lnTo>
                  <a:pt x="109442" y="19856"/>
                </a:lnTo>
                <a:lnTo>
                  <a:pt x="150561" y="5159"/>
                </a:lnTo>
                <a:lnTo>
                  <a:pt x="195353" y="0"/>
                </a:lnTo>
                <a:lnTo>
                  <a:pt x="7099145" y="0"/>
                </a:lnTo>
                <a:lnTo>
                  <a:pt x="7137435" y="3788"/>
                </a:lnTo>
                <a:lnTo>
                  <a:pt x="7173904" y="14870"/>
                </a:lnTo>
                <a:lnTo>
                  <a:pt x="7207528" y="32821"/>
                </a:lnTo>
                <a:lnTo>
                  <a:pt x="7237281" y="57217"/>
                </a:lnTo>
                <a:lnTo>
                  <a:pt x="7261678" y="86971"/>
                </a:lnTo>
                <a:lnTo>
                  <a:pt x="7279629" y="120595"/>
                </a:lnTo>
                <a:lnTo>
                  <a:pt x="7290711" y="157064"/>
                </a:lnTo>
                <a:lnTo>
                  <a:pt x="7294499" y="195353"/>
                </a:lnTo>
                <a:lnTo>
                  <a:pt x="7294499" y="976745"/>
                </a:lnTo>
                <a:lnTo>
                  <a:pt x="7289340" y="1021538"/>
                </a:lnTo>
                <a:lnTo>
                  <a:pt x="7274643" y="1062657"/>
                </a:lnTo>
                <a:lnTo>
                  <a:pt x="7251582" y="1098929"/>
                </a:lnTo>
                <a:lnTo>
                  <a:pt x="7221329" y="1129182"/>
                </a:lnTo>
                <a:lnTo>
                  <a:pt x="7185057" y="1152243"/>
                </a:lnTo>
                <a:lnTo>
                  <a:pt x="7143938" y="1166940"/>
                </a:lnTo>
                <a:lnTo>
                  <a:pt x="7099145" y="1172099"/>
                </a:lnTo>
                <a:lnTo>
                  <a:pt x="195353" y="1172099"/>
                </a:lnTo>
                <a:lnTo>
                  <a:pt x="150561" y="1166940"/>
                </a:lnTo>
                <a:lnTo>
                  <a:pt x="109442" y="1152243"/>
                </a:lnTo>
                <a:lnTo>
                  <a:pt x="73169" y="1129182"/>
                </a:lnTo>
                <a:lnTo>
                  <a:pt x="42917" y="1098929"/>
                </a:lnTo>
                <a:lnTo>
                  <a:pt x="19855" y="1062657"/>
                </a:lnTo>
                <a:lnTo>
                  <a:pt x="5159" y="1021538"/>
                </a:lnTo>
                <a:lnTo>
                  <a:pt x="0" y="976745"/>
                </a:lnTo>
                <a:lnTo>
                  <a:pt x="0" y="195353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30660" y="3367809"/>
            <a:ext cx="64674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6745" marR="5080" indent="-188468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00FF"/>
                </a:solidFill>
                <a:latin typeface="Arial"/>
                <a:cs typeface="Arial"/>
              </a:rPr>
              <a:t>Demo: Chat </a:t>
            </a:r>
            <a:r>
              <a:rPr sz="3000" b="1" spc="-10" dirty="0">
                <a:solidFill>
                  <a:srgbClr val="0000FF"/>
                </a:solidFill>
                <a:latin typeface="Arial"/>
                <a:cs typeface="Arial"/>
              </a:rPr>
              <a:t>Program </a:t>
            </a:r>
            <a:r>
              <a:rPr sz="3000" b="1" spc="-5" dirty="0">
                <a:solidFill>
                  <a:srgbClr val="0000FF"/>
                </a:solidFill>
                <a:latin typeface="Arial"/>
                <a:cs typeface="Arial"/>
              </a:rPr>
              <a:t>with</a:t>
            </a:r>
            <a:r>
              <a:rPr sz="300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00FF"/>
                </a:solidFill>
                <a:latin typeface="Arial"/>
                <a:cs typeface="Arial"/>
              </a:rPr>
              <a:t>Observer  Design</a:t>
            </a:r>
            <a:r>
              <a:rPr sz="30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00FF"/>
                </a:solidFill>
                <a:latin typeface="Arial"/>
                <a:cs typeface="Arial"/>
              </a:rPr>
              <a:t>Pattern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106" y="1409860"/>
            <a:ext cx="5807932" cy="5296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416339"/>
            <a:ext cx="7091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Socket Programming </a:t>
            </a:r>
            <a:r>
              <a:rPr dirty="0"/>
              <a:t>-</a:t>
            </a:r>
            <a:r>
              <a:rPr spc="-90" dirty="0"/>
              <a:t> </a:t>
            </a:r>
            <a:r>
              <a:rPr spc="-10" dirty="0"/>
              <a:t>Summary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648103"/>
            <a:ext cx="6903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Network Connection </a:t>
            </a:r>
            <a:r>
              <a:rPr dirty="0"/>
              <a:t>-</a:t>
            </a:r>
            <a:r>
              <a:rPr spc="-90" dirty="0"/>
              <a:t> </a:t>
            </a:r>
            <a:r>
              <a:rPr spc="-5" dirty="0"/>
              <a:t>Overview</a:t>
            </a:r>
          </a:p>
        </p:txBody>
      </p:sp>
      <p:sp>
        <p:nvSpPr>
          <p:cNvPr id="3" name="object 3"/>
          <p:cNvSpPr/>
          <p:nvPr/>
        </p:nvSpPr>
        <p:spPr>
          <a:xfrm>
            <a:off x="1676106" y="1409860"/>
            <a:ext cx="5807932" cy="5296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16339"/>
            <a:ext cx="6842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Socket Programming </a:t>
            </a:r>
            <a:r>
              <a:rPr dirty="0"/>
              <a:t>-</a:t>
            </a:r>
            <a:r>
              <a:rPr spc="-90" dirty="0"/>
              <a:t> </a:t>
            </a:r>
            <a:r>
              <a:rPr spc="-5" dirty="0"/>
              <a:t>Concept</a:t>
            </a:r>
          </a:p>
        </p:txBody>
      </p:sp>
      <p:sp>
        <p:nvSpPr>
          <p:cNvPr id="3" name="object 3"/>
          <p:cNvSpPr/>
          <p:nvPr/>
        </p:nvSpPr>
        <p:spPr>
          <a:xfrm>
            <a:off x="6498975" y="5000419"/>
            <a:ext cx="2122937" cy="1819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126" y="1315526"/>
            <a:ext cx="8275955" cy="3997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 marR="101600" indent="-482600">
              <a:lnSpc>
                <a:spcPct val="114599"/>
              </a:lnSpc>
              <a:spcBef>
                <a:spcPts val="100"/>
              </a:spcBef>
              <a:buClr>
                <a:srgbClr val="595959"/>
              </a:buClr>
              <a:buAutoNum type="arabicPeriod"/>
              <a:tabLst>
                <a:tab pos="495300" algn="l"/>
                <a:tab pos="495934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Socket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(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java.net.Socket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class)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is an object that  represents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network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connection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between two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machines.</a:t>
            </a:r>
            <a:endParaRPr sz="2400">
              <a:latin typeface="Arial"/>
              <a:cs typeface="Arial"/>
            </a:endParaRPr>
          </a:p>
          <a:p>
            <a:pPr marL="495300" indent="-482600">
              <a:lnSpc>
                <a:spcPct val="100000"/>
              </a:lnSpc>
              <a:spcBef>
                <a:spcPts val="420"/>
              </a:spcBef>
              <a:buClr>
                <a:srgbClr val="595959"/>
              </a:buClr>
              <a:buAutoNum type="arabicPeriod"/>
              <a:tabLst>
                <a:tab pos="495300" algn="l"/>
                <a:tab pos="495934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Client wants to make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Socket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connection</a:t>
            </a:r>
            <a:endParaRPr sz="2400">
              <a:latin typeface="Arial"/>
              <a:cs typeface="Arial"/>
            </a:endParaRPr>
          </a:p>
          <a:p>
            <a:pPr marL="495300" indent="-330200">
              <a:lnSpc>
                <a:spcPct val="100000"/>
              </a:lnSpc>
              <a:spcBef>
                <a:spcPts val="420"/>
              </a:spcBef>
              <a:buChar char="-"/>
              <a:tabLst>
                <a:tab pos="495300" algn="l"/>
                <a:tab pos="495934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who it is (Server’s IP address),</a:t>
            </a:r>
            <a:r>
              <a:rPr sz="24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495300" indent="-330200">
              <a:lnSpc>
                <a:spcPct val="100000"/>
              </a:lnSpc>
              <a:spcBef>
                <a:spcPts val="420"/>
              </a:spcBef>
              <a:buChar char="-"/>
              <a:tabLst>
                <a:tab pos="495300" algn="l"/>
                <a:tab pos="495934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which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service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(Server’s port</a:t>
            </a:r>
            <a:r>
              <a:rPr sz="24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number).</a:t>
            </a:r>
            <a:endParaRPr sz="2400">
              <a:latin typeface="Arial"/>
              <a:cs typeface="Arial"/>
            </a:endParaRPr>
          </a:p>
          <a:p>
            <a:pPr marL="38100" marR="5080">
              <a:lnSpc>
                <a:spcPct val="114599"/>
              </a:lnSpc>
              <a:spcBef>
                <a:spcPts val="1575"/>
              </a:spcBef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3.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Port number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16-bit number that identifies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a specific 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program on the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server.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The port numbers from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0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to 1023 are  reserved for well-known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services,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pick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port number from  1024 to</a:t>
            </a:r>
            <a:r>
              <a:rPr sz="24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65535.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16339"/>
            <a:ext cx="6842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Socket Programming </a:t>
            </a:r>
            <a:r>
              <a:rPr dirty="0"/>
              <a:t>-</a:t>
            </a:r>
            <a:r>
              <a:rPr spc="-90" dirty="0"/>
              <a:t> </a:t>
            </a:r>
            <a:r>
              <a:rPr spc="-5" dirty="0"/>
              <a:t>Connect</a:t>
            </a:r>
          </a:p>
        </p:txBody>
      </p:sp>
      <p:sp>
        <p:nvSpPr>
          <p:cNvPr id="3" name="object 3"/>
          <p:cNvSpPr/>
          <p:nvPr/>
        </p:nvSpPr>
        <p:spPr>
          <a:xfrm>
            <a:off x="51226" y="3967522"/>
            <a:ext cx="9015932" cy="199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155" y="1454194"/>
            <a:ext cx="9022505" cy="1943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17" y="1092884"/>
            <a:ext cx="9008442" cy="2735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416336"/>
            <a:ext cx="8364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Socket Programming </a:t>
            </a:r>
            <a:r>
              <a:rPr dirty="0"/>
              <a:t>- </a:t>
            </a:r>
            <a:r>
              <a:rPr spc="-5" dirty="0"/>
              <a:t>Connect</a:t>
            </a:r>
            <a:r>
              <a:rPr spc="-95" dirty="0"/>
              <a:t> </a:t>
            </a:r>
            <a:r>
              <a:rPr spc="-5" dirty="0"/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6425" y="3909750"/>
            <a:ext cx="6833234" cy="1877695"/>
          </a:xfrm>
          <a:prstGeom prst="rect">
            <a:avLst/>
          </a:prstGeom>
          <a:ln w="19049">
            <a:solidFill>
              <a:srgbClr val="98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299085" marR="1299845">
              <a:lnSpc>
                <a:spcPct val="116100"/>
              </a:lnSpc>
              <a:spcBef>
                <a:spcPts val="345"/>
              </a:spcBef>
            </a:pPr>
            <a:r>
              <a:rPr sz="1400" b="1" spc="-5" dirty="0">
                <a:latin typeface="Courier New"/>
                <a:cs typeface="Courier New"/>
              </a:rPr>
              <a:t>ServerSocket </a:t>
            </a:r>
            <a:r>
              <a:rPr sz="1400" b="1" spc="-5" dirty="0">
                <a:solidFill>
                  <a:srgbClr val="7E504F"/>
                </a:solidFill>
                <a:latin typeface="Courier New"/>
                <a:cs typeface="Courier New"/>
              </a:rPr>
              <a:t>serverSock </a:t>
            </a:r>
            <a:r>
              <a:rPr sz="1400" b="1" dirty="0">
                <a:latin typeface="Courier New"/>
                <a:cs typeface="Courier New"/>
              </a:rPr>
              <a:t>= </a:t>
            </a:r>
            <a:r>
              <a:rPr sz="1400" b="1" spc="-5" dirty="0">
                <a:solidFill>
                  <a:srgbClr val="931A68"/>
                </a:solidFill>
                <a:latin typeface="Courier New"/>
                <a:cs typeface="Courier New"/>
              </a:rPr>
              <a:t>new </a:t>
            </a:r>
            <a:r>
              <a:rPr sz="1400" b="1" spc="-5" dirty="0">
                <a:latin typeface="Courier New"/>
                <a:cs typeface="Courier New"/>
              </a:rPr>
              <a:t>ServerSocket(4242);  </a:t>
            </a:r>
            <a:r>
              <a:rPr sz="1400" b="1" spc="-5" dirty="0">
                <a:solidFill>
                  <a:srgbClr val="931A68"/>
                </a:solidFill>
                <a:latin typeface="Courier New"/>
                <a:cs typeface="Courier New"/>
              </a:rPr>
              <a:t>while</a:t>
            </a:r>
            <a:r>
              <a:rPr sz="1400" b="1" spc="-5" dirty="0">
                <a:latin typeface="Courier New"/>
                <a:cs typeface="Courier New"/>
              </a:rPr>
              <a:t>(</a:t>
            </a:r>
            <a:r>
              <a:rPr sz="1400" b="1" spc="-5" dirty="0">
                <a:solidFill>
                  <a:srgbClr val="931A68"/>
                </a:solidFill>
                <a:latin typeface="Courier New"/>
                <a:cs typeface="Courier New"/>
              </a:rPr>
              <a:t>true</a:t>
            </a:r>
            <a:r>
              <a:rPr sz="1400" b="1" spc="-5" dirty="0">
                <a:latin typeface="Courier New"/>
                <a:cs typeface="Courier New"/>
              </a:rPr>
              <a:t>)</a:t>
            </a:r>
            <a:r>
              <a:rPr sz="1400" b="1" spc="-1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{</a:t>
            </a:r>
            <a:endParaRPr sz="1400">
              <a:latin typeface="Courier New"/>
              <a:cs typeface="Courier New"/>
            </a:endParaRPr>
          </a:p>
          <a:p>
            <a:pPr marL="542925">
              <a:lnSpc>
                <a:spcPct val="100000"/>
              </a:lnSpc>
              <a:spcBef>
                <a:spcPts val="270"/>
              </a:spcBef>
            </a:pPr>
            <a:r>
              <a:rPr sz="1400" b="1" spc="-5" dirty="0">
                <a:latin typeface="Courier New"/>
                <a:cs typeface="Courier New"/>
              </a:rPr>
              <a:t>Socket </a:t>
            </a:r>
            <a:r>
              <a:rPr sz="1400" b="1" spc="-5" dirty="0">
                <a:solidFill>
                  <a:srgbClr val="7E504F"/>
                </a:solidFill>
                <a:latin typeface="Courier New"/>
                <a:cs typeface="Courier New"/>
              </a:rPr>
              <a:t>clientSocket </a:t>
            </a:r>
            <a:r>
              <a:rPr sz="1400" b="1" dirty="0">
                <a:latin typeface="Courier New"/>
                <a:cs typeface="Courier New"/>
              </a:rPr>
              <a:t>=</a:t>
            </a:r>
            <a:r>
              <a:rPr sz="1400" b="1" spc="-20" dirty="0">
                <a:latin typeface="Courier New"/>
                <a:cs typeface="Courier New"/>
              </a:rPr>
              <a:t> </a:t>
            </a:r>
            <a:r>
              <a:rPr sz="1400" b="1" spc="-5" dirty="0">
                <a:solidFill>
                  <a:srgbClr val="7E504F"/>
                </a:solidFill>
                <a:latin typeface="Courier New"/>
                <a:cs typeface="Courier New"/>
              </a:rPr>
              <a:t>serverSock</a:t>
            </a:r>
            <a:r>
              <a:rPr sz="1400" b="1" spc="-5" dirty="0">
                <a:latin typeface="Courier New"/>
                <a:cs typeface="Courier New"/>
              </a:rPr>
              <a:t>.accept();</a:t>
            </a:r>
            <a:endParaRPr sz="1400">
              <a:latin typeface="Courier New"/>
              <a:cs typeface="Courier New"/>
            </a:endParaRPr>
          </a:p>
          <a:p>
            <a:pPr marL="618490" marR="310515" indent="30480">
              <a:lnSpc>
                <a:spcPct val="116100"/>
              </a:lnSpc>
            </a:pPr>
            <a:r>
              <a:rPr sz="1400" b="1" spc="-5" dirty="0">
                <a:latin typeface="Courier New"/>
                <a:cs typeface="Courier New"/>
              </a:rPr>
              <a:t>Thread </a:t>
            </a:r>
            <a:r>
              <a:rPr sz="1400" b="1" dirty="0">
                <a:solidFill>
                  <a:srgbClr val="7E504F"/>
                </a:solidFill>
                <a:latin typeface="Courier New"/>
                <a:cs typeface="Courier New"/>
              </a:rPr>
              <a:t>t </a:t>
            </a:r>
            <a:r>
              <a:rPr sz="1400" b="1" dirty="0">
                <a:latin typeface="Courier New"/>
                <a:cs typeface="Courier New"/>
              </a:rPr>
              <a:t>= </a:t>
            </a:r>
            <a:r>
              <a:rPr sz="1400" b="1" spc="-5" dirty="0">
                <a:solidFill>
                  <a:srgbClr val="931A68"/>
                </a:solidFill>
                <a:latin typeface="Courier New"/>
                <a:cs typeface="Courier New"/>
              </a:rPr>
              <a:t>new </a:t>
            </a:r>
            <a:r>
              <a:rPr sz="1400" b="1" spc="-5" dirty="0">
                <a:latin typeface="Courier New"/>
                <a:cs typeface="Courier New"/>
              </a:rPr>
              <a:t>Thread(</a:t>
            </a:r>
            <a:r>
              <a:rPr sz="1400" b="1" spc="-5" dirty="0">
                <a:solidFill>
                  <a:srgbClr val="931A68"/>
                </a:solidFill>
                <a:latin typeface="Courier New"/>
                <a:cs typeface="Courier New"/>
              </a:rPr>
              <a:t>new </a:t>
            </a:r>
            <a:r>
              <a:rPr sz="1400" b="1" spc="-10" dirty="0">
                <a:latin typeface="Courier New"/>
                <a:cs typeface="Courier New"/>
              </a:rPr>
              <a:t>ClientHandler(</a:t>
            </a:r>
            <a:r>
              <a:rPr sz="1400" b="1" spc="-10" dirty="0">
                <a:solidFill>
                  <a:srgbClr val="7E504F"/>
                </a:solidFill>
                <a:latin typeface="Courier New"/>
                <a:cs typeface="Courier New"/>
              </a:rPr>
              <a:t>clientSocket</a:t>
            </a:r>
            <a:r>
              <a:rPr sz="1400" b="1" spc="-10" dirty="0">
                <a:latin typeface="Courier New"/>
                <a:cs typeface="Courier New"/>
              </a:rPr>
              <a:t>));  </a:t>
            </a:r>
            <a:r>
              <a:rPr sz="1400" b="1" spc="-5" dirty="0">
                <a:solidFill>
                  <a:srgbClr val="7E504F"/>
                </a:solidFill>
                <a:latin typeface="Courier New"/>
                <a:cs typeface="Courier New"/>
              </a:rPr>
              <a:t>t</a:t>
            </a:r>
            <a:r>
              <a:rPr sz="1400" b="1" spc="-5" dirty="0">
                <a:latin typeface="Courier New"/>
                <a:cs typeface="Courier New"/>
              </a:rPr>
              <a:t>.start();</a:t>
            </a:r>
            <a:endParaRPr sz="1400">
              <a:latin typeface="Courier New"/>
              <a:cs typeface="Courier New"/>
            </a:endParaRPr>
          </a:p>
          <a:p>
            <a:pPr marL="619125">
              <a:lnSpc>
                <a:spcPct val="100000"/>
              </a:lnSpc>
              <a:spcBef>
                <a:spcPts val="270"/>
              </a:spcBef>
            </a:pPr>
            <a:r>
              <a:rPr sz="1400" b="1" spc="-5" dirty="0">
                <a:latin typeface="Courier New"/>
                <a:cs typeface="Courier New"/>
              </a:rPr>
              <a:t>System.</a:t>
            </a:r>
            <a:r>
              <a:rPr sz="1400" b="1" spc="-5" dirty="0">
                <a:solidFill>
                  <a:srgbClr val="0326CC"/>
                </a:solidFill>
                <a:latin typeface="Courier New"/>
                <a:cs typeface="Courier New"/>
              </a:rPr>
              <a:t>out</a:t>
            </a:r>
            <a:r>
              <a:rPr sz="1400" b="1" spc="-5" dirty="0">
                <a:latin typeface="Courier New"/>
                <a:cs typeface="Courier New"/>
              </a:rPr>
              <a:t>.println(</a:t>
            </a:r>
            <a:r>
              <a:rPr sz="1400" b="1" spc="-5" dirty="0">
                <a:solidFill>
                  <a:srgbClr val="3833FF"/>
                </a:solidFill>
                <a:latin typeface="Courier New"/>
                <a:cs typeface="Courier New"/>
              </a:rPr>
              <a:t>"got </a:t>
            </a:r>
            <a:r>
              <a:rPr sz="1400" b="1" dirty="0">
                <a:solidFill>
                  <a:srgbClr val="3833FF"/>
                </a:solidFill>
                <a:latin typeface="Courier New"/>
                <a:cs typeface="Courier New"/>
              </a:rPr>
              <a:t>a</a:t>
            </a:r>
            <a:r>
              <a:rPr sz="1400" b="1" spc="-10" dirty="0">
                <a:solidFill>
                  <a:srgbClr val="3833FF"/>
                </a:solidFill>
                <a:latin typeface="Courier New"/>
                <a:cs typeface="Courier New"/>
              </a:rPr>
              <a:t> connection"</a:t>
            </a:r>
            <a:r>
              <a:rPr sz="1400" b="1" spc="-10" dirty="0">
                <a:latin typeface="Courier New"/>
                <a:cs typeface="Courier New"/>
              </a:rPr>
              <a:t>);</a:t>
            </a:r>
            <a:endParaRPr sz="1400">
              <a:latin typeface="Courier New"/>
              <a:cs typeface="Courier New"/>
            </a:endParaRPr>
          </a:p>
          <a:p>
            <a:pPr marL="299085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425" y="5994849"/>
            <a:ext cx="6833234" cy="478155"/>
          </a:xfrm>
          <a:prstGeom prst="rect">
            <a:avLst/>
          </a:prstGeom>
          <a:ln w="19049">
            <a:solidFill>
              <a:srgbClr val="98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615"/>
              </a:spcBef>
            </a:pPr>
            <a:r>
              <a:rPr sz="1400" b="1" spc="-5" dirty="0">
                <a:latin typeface="Courier New"/>
                <a:cs typeface="Courier New"/>
              </a:rPr>
              <a:t>Socket </a:t>
            </a:r>
            <a:r>
              <a:rPr sz="1400" b="1" spc="-5" dirty="0">
                <a:solidFill>
                  <a:srgbClr val="7E504F"/>
                </a:solidFill>
                <a:latin typeface="Courier New"/>
                <a:cs typeface="Courier New"/>
              </a:rPr>
              <a:t>clientSock </a:t>
            </a:r>
            <a:r>
              <a:rPr sz="1400" b="1" dirty="0">
                <a:latin typeface="Courier New"/>
                <a:cs typeface="Courier New"/>
              </a:rPr>
              <a:t>= </a:t>
            </a:r>
            <a:r>
              <a:rPr sz="1400" b="1" spc="-5" dirty="0">
                <a:solidFill>
                  <a:srgbClr val="931A68"/>
                </a:solidFill>
                <a:latin typeface="Courier New"/>
                <a:cs typeface="Courier New"/>
              </a:rPr>
              <a:t>new</a:t>
            </a:r>
            <a:r>
              <a:rPr sz="1400" b="1" spc="-40" dirty="0">
                <a:solidFill>
                  <a:srgbClr val="931A68"/>
                </a:solidFill>
                <a:latin typeface="Courier New"/>
                <a:cs typeface="Courier New"/>
              </a:rPr>
              <a:t> </a:t>
            </a:r>
            <a:r>
              <a:rPr sz="1400" b="1" spc="-5" dirty="0">
                <a:latin typeface="Courier New"/>
                <a:cs typeface="Courier New"/>
              </a:rPr>
              <a:t>Socket(“190.165.1.103”,4242);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67275" y="4104459"/>
            <a:ext cx="1459865" cy="849630"/>
          </a:xfrm>
          <a:custGeom>
            <a:avLst/>
            <a:gdLst/>
            <a:ahLst/>
            <a:cxnLst/>
            <a:rect l="l" t="t" r="r" b="b"/>
            <a:pathLst>
              <a:path w="1459865" h="849629">
                <a:moveTo>
                  <a:pt x="1258577" y="45823"/>
                </a:moveTo>
                <a:lnTo>
                  <a:pt x="1009011" y="45823"/>
                </a:lnTo>
                <a:lnTo>
                  <a:pt x="1043946" y="21359"/>
                </a:lnTo>
                <a:lnTo>
                  <a:pt x="1085336" y="5866"/>
                </a:lnTo>
                <a:lnTo>
                  <a:pt x="1130530" y="0"/>
                </a:lnTo>
                <a:lnTo>
                  <a:pt x="1176875" y="4413"/>
                </a:lnTo>
                <a:lnTo>
                  <a:pt x="1219779" y="18945"/>
                </a:lnTo>
                <a:lnTo>
                  <a:pt x="1255168" y="41917"/>
                </a:lnTo>
                <a:lnTo>
                  <a:pt x="1258577" y="45823"/>
                </a:lnTo>
                <a:close/>
              </a:path>
              <a:path w="1459865" h="849629">
                <a:moveTo>
                  <a:pt x="1274902" y="64537"/>
                </a:moveTo>
                <a:lnTo>
                  <a:pt x="759612" y="64537"/>
                </a:lnTo>
                <a:lnTo>
                  <a:pt x="780534" y="39788"/>
                </a:lnTo>
                <a:lnTo>
                  <a:pt x="808190" y="20294"/>
                </a:lnTo>
                <a:lnTo>
                  <a:pt x="841092" y="6863"/>
                </a:lnTo>
                <a:lnTo>
                  <a:pt x="877757" y="303"/>
                </a:lnTo>
                <a:lnTo>
                  <a:pt x="915323" y="1293"/>
                </a:lnTo>
                <a:lnTo>
                  <a:pt x="950821" y="9592"/>
                </a:lnTo>
                <a:lnTo>
                  <a:pt x="982601" y="24626"/>
                </a:lnTo>
                <a:lnTo>
                  <a:pt x="1009011" y="45823"/>
                </a:lnTo>
                <a:lnTo>
                  <a:pt x="1258577" y="45823"/>
                </a:lnTo>
                <a:lnTo>
                  <a:pt x="1274902" y="64537"/>
                </a:lnTo>
                <a:close/>
              </a:path>
              <a:path w="1459865" h="849629">
                <a:moveTo>
                  <a:pt x="1292785" y="99360"/>
                </a:moveTo>
                <a:lnTo>
                  <a:pt x="473910" y="99360"/>
                </a:lnTo>
                <a:lnTo>
                  <a:pt x="497862" y="71906"/>
                </a:lnTo>
                <a:lnTo>
                  <a:pt x="528743" y="49860"/>
                </a:lnTo>
                <a:lnTo>
                  <a:pt x="565165" y="34002"/>
                </a:lnTo>
                <a:lnTo>
                  <a:pt x="605745" y="25114"/>
                </a:lnTo>
                <a:lnTo>
                  <a:pt x="647817" y="23928"/>
                </a:lnTo>
                <a:lnTo>
                  <a:pt x="688565" y="30380"/>
                </a:lnTo>
                <a:lnTo>
                  <a:pt x="726369" y="44054"/>
                </a:lnTo>
                <a:lnTo>
                  <a:pt x="759612" y="64537"/>
                </a:lnTo>
                <a:lnTo>
                  <a:pt x="1274902" y="64537"/>
                </a:lnTo>
                <a:lnTo>
                  <a:pt x="1281161" y="71713"/>
                </a:lnTo>
                <a:lnTo>
                  <a:pt x="1292785" y="99360"/>
                </a:lnTo>
                <a:close/>
              </a:path>
              <a:path w="1459865" h="849629">
                <a:moveTo>
                  <a:pt x="408868" y="798830"/>
                </a:moveTo>
                <a:lnTo>
                  <a:pt x="357397" y="792453"/>
                </a:lnTo>
                <a:lnTo>
                  <a:pt x="308545" y="778080"/>
                </a:lnTo>
                <a:lnTo>
                  <a:pt x="264658" y="756526"/>
                </a:lnTo>
                <a:lnTo>
                  <a:pt x="226962" y="728532"/>
                </a:lnTo>
                <a:lnTo>
                  <a:pt x="196682" y="694845"/>
                </a:lnTo>
                <a:lnTo>
                  <a:pt x="151436" y="693516"/>
                </a:lnTo>
                <a:lnTo>
                  <a:pt x="109719" y="681765"/>
                </a:lnTo>
                <a:lnTo>
                  <a:pt x="74294" y="660766"/>
                </a:lnTo>
                <a:lnTo>
                  <a:pt x="47925" y="631693"/>
                </a:lnTo>
                <a:lnTo>
                  <a:pt x="33590" y="562689"/>
                </a:lnTo>
                <a:lnTo>
                  <a:pt x="46381" y="529195"/>
                </a:lnTo>
                <a:lnTo>
                  <a:pt x="71884" y="499644"/>
                </a:lnTo>
                <a:lnTo>
                  <a:pt x="36032" y="476169"/>
                </a:lnTo>
                <a:lnTo>
                  <a:pt x="11614" y="445739"/>
                </a:lnTo>
                <a:lnTo>
                  <a:pt x="0" y="410832"/>
                </a:lnTo>
                <a:lnTo>
                  <a:pt x="2555" y="373929"/>
                </a:lnTo>
                <a:lnTo>
                  <a:pt x="19425" y="339498"/>
                </a:lnTo>
                <a:lnTo>
                  <a:pt x="48154" y="311556"/>
                </a:lnTo>
                <a:lnTo>
                  <a:pt x="86208" y="291910"/>
                </a:lnTo>
                <a:lnTo>
                  <a:pt x="131051" y="282366"/>
                </a:lnTo>
                <a:lnTo>
                  <a:pt x="132275" y="279729"/>
                </a:lnTo>
                <a:lnTo>
                  <a:pt x="131131" y="238908"/>
                </a:lnTo>
                <a:lnTo>
                  <a:pt x="141304" y="199635"/>
                </a:lnTo>
                <a:lnTo>
                  <a:pt x="162008" y="163292"/>
                </a:lnTo>
                <a:lnTo>
                  <a:pt x="192454" y="131261"/>
                </a:lnTo>
                <a:lnTo>
                  <a:pt x="231855" y="104925"/>
                </a:lnTo>
                <a:lnTo>
                  <a:pt x="277706" y="86251"/>
                </a:lnTo>
                <a:lnTo>
                  <a:pt x="326752" y="76314"/>
                </a:lnTo>
                <a:lnTo>
                  <a:pt x="377077" y="75157"/>
                </a:lnTo>
                <a:lnTo>
                  <a:pt x="426767" y="82824"/>
                </a:lnTo>
                <a:lnTo>
                  <a:pt x="473910" y="99360"/>
                </a:lnTo>
                <a:lnTo>
                  <a:pt x="1292785" y="99360"/>
                </a:lnTo>
                <a:lnTo>
                  <a:pt x="1295877" y="106716"/>
                </a:lnTo>
                <a:lnTo>
                  <a:pt x="1331892" y="117911"/>
                </a:lnTo>
                <a:lnTo>
                  <a:pt x="1363737" y="134728"/>
                </a:lnTo>
                <a:lnTo>
                  <a:pt x="1390398" y="156496"/>
                </a:lnTo>
                <a:lnTo>
                  <a:pt x="1410857" y="182547"/>
                </a:lnTo>
                <a:lnTo>
                  <a:pt x="1423847" y="211461"/>
                </a:lnTo>
                <a:lnTo>
                  <a:pt x="1428756" y="241567"/>
                </a:lnTo>
                <a:lnTo>
                  <a:pt x="1425554" y="271818"/>
                </a:lnTo>
                <a:lnTo>
                  <a:pt x="1414211" y="301165"/>
                </a:lnTo>
                <a:lnTo>
                  <a:pt x="1444208" y="342296"/>
                </a:lnTo>
                <a:lnTo>
                  <a:pt x="1459556" y="387417"/>
                </a:lnTo>
                <a:lnTo>
                  <a:pt x="1459848" y="434146"/>
                </a:lnTo>
                <a:lnTo>
                  <a:pt x="1444680" y="480099"/>
                </a:lnTo>
                <a:lnTo>
                  <a:pt x="1421933" y="513703"/>
                </a:lnTo>
                <a:lnTo>
                  <a:pt x="1391364" y="542375"/>
                </a:lnTo>
                <a:lnTo>
                  <a:pt x="1354199" y="565357"/>
                </a:lnTo>
                <a:lnTo>
                  <a:pt x="1311663" y="581892"/>
                </a:lnTo>
                <a:lnTo>
                  <a:pt x="1264981" y="591222"/>
                </a:lnTo>
                <a:lnTo>
                  <a:pt x="1257623" y="632067"/>
                </a:lnTo>
                <a:lnTo>
                  <a:pt x="1237335" y="669323"/>
                </a:lnTo>
                <a:lnTo>
                  <a:pt x="1205520" y="701133"/>
                </a:lnTo>
                <a:lnTo>
                  <a:pt x="1171049" y="721272"/>
                </a:lnTo>
                <a:lnTo>
                  <a:pt x="965843" y="721272"/>
                </a:lnTo>
                <a:lnTo>
                  <a:pt x="945173" y="759235"/>
                </a:lnTo>
                <a:lnTo>
                  <a:pt x="935660" y="769491"/>
                </a:lnTo>
                <a:lnTo>
                  <a:pt x="557594" y="769491"/>
                </a:lnTo>
                <a:lnTo>
                  <a:pt x="510492" y="787174"/>
                </a:lnTo>
                <a:lnTo>
                  <a:pt x="460408" y="797012"/>
                </a:lnTo>
                <a:lnTo>
                  <a:pt x="408868" y="798830"/>
                </a:lnTo>
                <a:close/>
              </a:path>
              <a:path w="1459865" h="849629">
                <a:moveTo>
                  <a:pt x="1063961" y="744698"/>
                </a:moveTo>
                <a:lnTo>
                  <a:pt x="1013348" y="738266"/>
                </a:lnTo>
                <a:lnTo>
                  <a:pt x="965843" y="721272"/>
                </a:lnTo>
                <a:lnTo>
                  <a:pt x="1171049" y="721272"/>
                </a:lnTo>
                <a:lnTo>
                  <a:pt x="1163578" y="725637"/>
                </a:lnTo>
                <a:lnTo>
                  <a:pt x="1114949" y="740508"/>
                </a:lnTo>
                <a:lnTo>
                  <a:pt x="1063961" y="744698"/>
                </a:lnTo>
                <a:close/>
              </a:path>
              <a:path w="1459865" h="849629">
                <a:moveTo>
                  <a:pt x="728896" y="849446"/>
                </a:moveTo>
                <a:lnTo>
                  <a:pt x="678733" y="841647"/>
                </a:lnTo>
                <a:lnTo>
                  <a:pt x="632260" y="825298"/>
                </a:lnTo>
                <a:lnTo>
                  <a:pt x="591279" y="801035"/>
                </a:lnTo>
                <a:lnTo>
                  <a:pt x="557594" y="769491"/>
                </a:lnTo>
                <a:lnTo>
                  <a:pt x="935660" y="769491"/>
                </a:lnTo>
                <a:lnTo>
                  <a:pt x="876382" y="818302"/>
                </a:lnTo>
                <a:lnTo>
                  <a:pt x="831247" y="837357"/>
                </a:lnTo>
                <a:lnTo>
                  <a:pt x="780944" y="848061"/>
                </a:lnTo>
                <a:lnTo>
                  <a:pt x="728896" y="849446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66975" y="4861835"/>
            <a:ext cx="290078" cy="248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7275" y="4104459"/>
            <a:ext cx="1459865" cy="849630"/>
          </a:xfrm>
          <a:custGeom>
            <a:avLst/>
            <a:gdLst/>
            <a:ahLst/>
            <a:cxnLst/>
            <a:rect l="l" t="t" r="r" b="b"/>
            <a:pathLst>
              <a:path w="1459865" h="849629">
                <a:moveTo>
                  <a:pt x="132275" y="279729"/>
                </a:moveTo>
                <a:lnTo>
                  <a:pt x="131131" y="238908"/>
                </a:lnTo>
                <a:lnTo>
                  <a:pt x="141304" y="199635"/>
                </a:lnTo>
                <a:lnTo>
                  <a:pt x="162008" y="163292"/>
                </a:lnTo>
                <a:lnTo>
                  <a:pt x="192454" y="131261"/>
                </a:lnTo>
                <a:lnTo>
                  <a:pt x="231855" y="104925"/>
                </a:lnTo>
                <a:lnTo>
                  <a:pt x="277706" y="86251"/>
                </a:lnTo>
                <a:lnTo>
                  <a:pt x="326752" y="76314"/>
                </a:lnTo>
                <a:lnTo>
                  <a:pt x="377077" y="75157"/>
                </a:lnTo>
                <a:lnTo>
                  <a:pt x="426767" y="82824"/>
                </a:lnTo>
                <a:lnTo>
                  <a:pt x="473910" y="99360"/>
                </a:lnTo>
                <a:lnTo>
                  <a:pt x="528743" y="49860"/>
                </a:lnTo>
                <a:lnTo>
                  <a:pt x="565165" y="34002"/>
                </a:lnTo>
                <a:lnTo>
                  <a:pt x="605745" y="25114"/>
                </a:lnTo>
                <a:lnTo>
                  <a:pt x="647817" y="23928"/>
                </a:lnTo>
                <a:lnTo>
                  <a:pt x="688565" y="30380"/>
                </a:lnTo>
                <a:lnTo>
                  <a:pt x="726369" y="44054"/>
                </a:lnTo>
                <a:lnTo>
                  <a:pt x="759612" y="64537"/>
                </a:lnTo>
                <a:lnTo>
                  <a:pt x="780534" y="39788"/>
                </a:lnTo>
                <a:lnTo>
                  <a:pt x="808190" y="20294"/>
                </a:lnTo>
                <a:lnTo>
                  <a:pt x="841092" y="6863"/>
                </a:lnTo>
                <a:lnTo>
                  <a:pt x="877757" y="303"/>
                </a:lnTo>
                <a:lnTo>
                  <a:pt x="915323" y="1293"/>
                </a:lnTo>
                <a:lnTo>
                  <a:pt x="950821" y="9592"/>
                </a:lnTo>
                <a:lnTo>
                  <a:pt x="982601" y="24626"/>
                </a:lnTo>
                <a:lnTo>
                  <a:pt x="1009011" y="45823"/>
                </a:lnTo>
                <a:lnTo>
                  <a:pt x="1043946" y="21359"/>
                </a:lnTo>
                <a:lnTo>
                  <a:pt x="1085336" y="5866"/>
                </a:lnTo>
                <a:lnTo>
                  <a:pt x="1130530" y="0"/>
                </a:lnTo>
                <a:lnTo>
                  <a:pt x="1176875" y="4413"/>
                </a:lnTo>
                <a:lnTo>
                  <a:pt x="1219779" y="18945"/>
                </a:lnTo>
                <a:lnTo>
                  <a:pt x="1255168" y="41917"/>
                </a:lnTo>
                <a:lnTo>
                  <a:pt x="1281161" y="71713"/>
                </a:lnTo>
                <a:lnTo>
                  <a:pt x="1295877" y="106716"/>
                </a:lnTo>
                <a:lnTo>
                  <a:pt x="1363737" y="134728"/>
                </a:lnTo>
                <a:lnTo>
                  <a:pt x="1410857" y="182547"/>
                </a:lnTo>
                <a:lnTo>
                  <a:pt x="1428756" y="241567"/>
                </a:lnTo>
                <a:lnTo>
                  <a:pt x="1425554" y="271818"/>
                </a:lnTo>
                <a:lnTo>
                  <a:pt x="1414211" y="301165"/>
                </a:lnTo>
                <a:lnTo>
                  <a:pt x="1444208" y="342296"/>
                </a:lnTo>
                <a:lnTo>
                  <a:pt x="1459556" y="387417"/>
                </a:lnTo>
                <a:lnTo>
                  <a:pt x="1459848" y="434146"/>
                </a:lnTo>
                <a:lnTo>
                  <a:pt x="1444680" y="480099"/>
                </a:lnTo>
                <a:lnTo>
                  <a:pt x="1421933" y="513703"/>
                </a:lnTo>
                <a:lnTo>
                  <a:pt x="1391364" y="542375"/>
                </a:lnTo>
                <a:lnTo>
                  <a:pt x="1354199" y="565357"/>
                </a:lnTo>
                <a:lnTo>
                  <a:pt x="1311663" y="581892"/>
                </a:lnTo>
                <a:lnTo>
                  <a:pt x="1264981" y="591222"/>
                </a:lnTo>
                <a:lnTo>
                  <a:pt x="1257623" y="632067"/>
                </a:lnTo>
                <a:lnTo>
                  <a:pt x="1237335" y="669323"/>
                </a:lnTo>
                <a:lnTo>
                  <a:pt x="1205520" y="701133"/>
                </a:lnTo>
                <a:lnTo>
                  <a:pt x="1163578" y="725637"/>
                </a:lnTo>
                <a:lnTo>
                  <a:pt x="1114949" y="740508"/>
                </a:lnTo>
                <a:lnTo>
                  <a:pt x="1063961" y="744698"/>
                </a:lnTo>
                <a:lnTo>
                  <a:pt x="1013348" y="738266"/>
                </a:lnTo>
                <a:lnTo>
                  <a:pt x="965843" y="721272"/>
                </a:lnTo>
                <a:lnTo>
                  <a:pt x="945173" y="759235"/>
                </a:lnTo>
                <a:lnTo>
                  <a:pt x="914854" y="791920"/>
                </a:lnTo>
                <a:lnTo>
                  <a:pt x="876382" y="818302"/>
                </a:lnTo>
                <a:lnTo>
                  <a:pt x="831247" y="837357"/>
                </a:lnTo>
                <a:lnTo>
                  <a:pt x="780944" y="848061"/>
                </a:lnTo>
                <a:lnTo>
                  <a:pt x="728896" y="849446"/>
                </a:lnTo>
                <a:lnTo>
                  <a:pt x="678734" y="841647"/>
                </a:lnTo>
                <a:lnTo>
                  <a:pt x="632260" y="825298"/>
                </a:lnTo>
                <a:lnTo>
                  <a:pt x="591279" y="801035"/>
                </a:lnTo>
                <a:lnTo>
                  <a:pt x="557594" y="769491"/>
                </a:lnTo>
                <a:lnTo>
                  <a:pt x="510492" y="787174"/>
                </a:lnTo>
                <a:lnTo>
                  <a:pt x="460408" y="797012"/>
                </a:lnTo>
                <a:lnTo>
                  <a:pt x="408868" y="798830"/>
                </a:lnTo>
                <a:lnTo>
                  <a:pt x="357397" y="792453"/>
                </a:lnTo>
                <a:lnTo>
                  <a:pt x="308545" y="778080"/>
                </a:lnTo>
                <a:lnTo>
                  <a:pt x="264658" y="756526"/>
                </a:lnTo>
                <a:lnTo>
                  <a:pt x="226962" y="728532"/>
                </a:lnTo>
                <a:lnTo>
                  <a:pt x="196682" y="694845"/>
                </a:lnTo>
                <a:lnTo>
                  <a:pt x="151436" y="693516"/>
                </a:lnTo>
                <a:lnTo>
                  <a:pt x="109719" y="681765"/>
                </a:lnTo>
                <a:lnTo>
                  <a:pt x="74294" y="660766"/>
                </a:lnTo>
                <a:lnTo>
                  <a:pt x="47925" y="631693"/>
                </a:lnTo>
                <a:lnTo>
                  <a:pt x="33590" y="562689"/>
                </a:lnTo>
                <a:lnTo>
                  <a:pt x="46381" y="529195"/>
                </a:lnTo>
                <a:lnTo>
                  <a:pt x="71884" y="499644"/>
                </a:lnTo>
                <a:lnTo>
                  <a:pt x="36032" y="476169"/>
                </a:lnTo>
                <a:lnTo>
                  <a:pt x="11614" y="445739"/>
                </a:lnTo>
                <a:lnTo>
                  <a:pt x="0" y="410832"/>
                </a:lnTo>
                <a:lnTo>
                  <a:pt x="2555" y="373929"/>
                </a:lnTo>
                <a:lnTo>
                  <a:pt x="19425" y="339498"/>
                </a:lnTo>
                <a:lnTo>
                  <a:pt x="48154" y="311556"/>
                </a:lnTo>
                <a:lnTo>
                  <a:pt x="86208" y="291910"/>
                </a:lnTo>
                <a:lnTo>
                  <a:pt x="131051" y="282366"/>
                </a:lnTo>
                <a:lnTo>
                  <a:pt x="132275" y="27972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62212" y="4857072"/>
            <a:ext cx="299603" cy="258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40724" y="4600797"/>
            <a:ext cx="85725" cy="15875"/>
          </a:xfrm>
          <a:custGeom>
            <a:avLst/>
            <a:gdLst/>
            <a:ahLst/>
            <a:cxnLst/>
            <a:rect l="l" t="t" r="r" b="b"/>
            <a:pathLst>
              <a:path w="85725" h="15875">
                <a:moveTo>
                  <a:pt x="85640" y="15680"/>
                </a:moveTo>
                <a:lnTo>
                  <a:pt x="63288" y="15708"/>
                </a:lnTo>
                <a:lnTo>
                  <a:pt x="41313" y="13058"/>
                </a:lnTo>
                <a:lnTo>
                  <a:pt x="20091" y="7799"/>
                </a:lnTo>
                <a:lnTo>
                  <a:pt x="0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4456" y="4788073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20">
                <a:moveTo>
                  <a:pt x="37468" y="0"/>
                </a:moveTo>
                <a:lnTo>
                  <a:pt x="28351" y="2603"/>
                </a:lnTo>
                <a:lnTo>
                  <a:pt x="19047" y="4726"/>
                </a:lnTo>
                <a:lnTo>
                  <a:pt x="9586" y="6362"/>
                </a:lnTo>
                <a:lnTo>
                  <a:pt x="0" y="7504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02209" y="4836293"/>
            <a:ext cx="22860" cy="34290"/>
          </a:xfrm>
          <a:custGeom>
            <a:avLst/>
            <a:gdLst/>
            <a:ahLst/>
            <a:cxnLst/>
            <a:rect l="l" t="t" r="r" b="b"/>
            <a:pathLst>
              <a:path w="22859" h="34289">
                <a:moveTo>
                  <a:pt x="22575" y="34233"/>
                </a:moveTo>
                <a:lnTo>
                  <a:pt x="16073" y="26043"/>
                </a:lnTo>
                <a:lnTo>
                  <a:pt x="10135" y="17595"/>
                </a:lnTo>
                <a:lnTo>
                  <a:pt x="4773" y="8908"/>
                </a:lnTo>
                <a:lnTo>
                  <a:pt x="0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33267" y="4785161"/>
            <a:ext cx="9525" cy="38100"/>
          </a:xfrm>
          <a:custGeom>
            <a:avLst/>
            <a:gdLst/>
            <a:ahLst/>
            <a:cxnLst/>
            <a:rect l="l" t="t" r="r" b="b"/>
            <a:pathLst>
              <a:path w="9525" h="38100">
                <a:moveTo>
                  <a:pt x="9013" y="0"/>
                </a:moveTo>
                <a:lnTo>
                  <a:pt x="7700" y="9522"/>
                </a:lnTo>
                <a:lnTo>
                  <a:pt x="5757" y="18970"/>
                </a:lnTo>
                <a:lnTo>
                  <a:pt x="3188" y="28323"/>
                </a:lnTo>
                <a:lnTo>
                  <a:pt x="0" y="37562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21524" y="4553073"/>
            <a:ext cx="110489" cy="140970"/>
          </a:xfrm>
          <a:custGeom>
            <a:avLst/>
            <a:gdLst/>
            <a:ahLst/>
            <a:cxnLst/>
            <a:rect l="l" t="t" r="r" b="b"/>
            <a:pathLst>
              <a:path w="110490" h="140970">
                <a:moveTo>
                  <a:pt x="0" y="0"/>
                </a:moveTo>
                <a:lnTo>
                  <a:pt x="45845" y="24568"/>
                </a:lnTo>
                <a:lnTo>
                  <a:pt x="80595" y="57621"/>
                </a:lnTo>
                <a:lnTo>
                  <a:pt x="102526" y="96960"/>
                </a:lnTo>
                <a:lnTo>
                  <a:pt x="109917" y="140386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31850" y="4403551"/>
            <a:ext cx="49530" cy="52705"/>
          </a:xfrm>
          <a:custGeom>
            <a:avLst/>
            <a:gdLst/>
            <a:ahLst/>
            <a:cxnLst/>
            <a:rect l="l" t="t" r="r" b="b"/>
            <a:pathLst>
              <a:path w="49529" h="52704">
                <a:moveTo>
                  <a:pt x="48943" y="0"/>
                </a:moveTo>
                <a:lnTo>
                  <a:pt x="39650" y="14781"/>
                </a:lnTo>
                <a:lnTo>
                  <a:pt x="28313" y="28570"/>
                </a:lnTo>
                <a:lnTo>
                  <a:pt x="15055" y="41234"/>
                </a:lnTo>
                <a:lnTo>
                  <a:pt x="0" y="5264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63345" y="4208225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0" y="0"/>
                </a:moveTo>
                <a:lnTo>
                  <a:pt x="1870" y="8202"/>
                </a:lnTo>
                <a:lnTo>
                  <a:pt x="2735" y="16527"/>
                </a:lnTo>
                <a:lnTo>
                  <a:pt x="2584" y="24861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50763" y="4147520"/>
            <a:ext cx="25400" cy="31750"/>
          </a:xfrm>
          <a:custGeom>
            <a:avLst/>
            <a:gdLst/>
            <a:ahLst/>
            <a:cxnLst/>
            <a:rect l="l" t="t" r="r" b="b"/>
            <a:pathLst>
              <a:path w="25400" h="31750">
                <a:moveTo>
                  <a:pt x="0" y="31705"/>
                </a:moveTo>
                <a:lnTo>
                  <a:pt x="5166" y="23256"/>
                </a:lnTo>
                <a:lnTo>
                  <a:pt x="11084" y="15135"/>
                </a:lnTo>
                <a:lnTo>
                  <a:pt x="17729" y="7372"/>
                </a:lnTo>
                <a:lnTo>
                  <a:pt x="25074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16244" y="4166989"/>
            <a:ext cx="12700" cy="27940"/>
          </a:xfrm>
          <a:custGeom>
            <a:avLst/>
            <a:gdLst/>
            <a:ahLst/>
            <a:cxnLst/>
            <a:rect l="l" t="t" r="r" b="b"/>
            <a:pathLst>
              <a:path w="12700" h="27939">
                <a:moveTo>
                  <a:pt x="0" y="27343"/>
                </a:moveTo>
                <a:lnTo>
                  <a:pt x="2227" y="20293"/>
                </a:lnTo>
                <a:lnTo>
                  <a:pt x="4999" y="13372"/>
                </a:lnTo>
                <a:lnTo>
                  <a:pt x="8308" y="6601"/>
                </a:lnTo>
                <a:lnTo>
                  <a:pt x="12144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41009" y="4203622"/>
            <a:ext cx="44450" cy="26670"/>
          </a:xfrm>
          <a:custGeom>
            <a:avLst/>
            <a:gdLst/>
            <a:ahLst/>
            <a:cxnLst/>
            <a:rect l="l" t="t" r="r" b="b"/>
            <a:pathLst>
              <a:path w="44450" h="26670">
                <a:moveTo>
                  <a:pt x="0" y="0"/>
                </a:moveTo>
                <a:lnTo>
                  <a:pt x="11734" y="5830"/>
                </a:lnTo>
                <a:lnTo>
                  <a:pt x="22990" y="12206"/>
                </a:lnTo>
                <a:lnTo>
                  <a:pt x="33737" y="19112"/>
                </a:lnTo>
                <a:lnTo>
                  <a:pt x="43946" y="26527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99557" y="4384199"/>
            <a:ext cx="8255" cy="27940"/>
          </a:xfrm>
          <a:custGeom>
            <a:avLst/>
            <a:gdLst/>
            <a:ahLst/>
            <a:cxnLst/>
            <a:rect l="l" t="t" r="r" b="b"/>
            <a:pathLst>
              <a:path w="8254" h="27939">
                <a:moveTo>
                  <a:pt x="7669" y="27910"/>
                </a:moveTo>
                <a:lnTo>
                  <a:pt x="5230" y="21027"/>
                </a:lnTo>
                <a:lnTo>
                  <a:pt x="3137" y="14075"/>
                </a:lnTo>
                <a:lnTo>
                  <a:pt x="1393" y="7063"/>
                </a:lnTo>
                <a:lnTo>
                  <a:pt x="0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698576" y="4347919"/>
            <a:ext cx="697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Server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06375" y="5810634"/>
            <a:ext cx="1459865" cy="849630"/>
          </a:xfrm>
          <a:custGeom>
            <a:avLst/>
            <a:gdLst/>
            <a:ahLst/>
            <a:cxnLst/>
            <a:rect l="l" t="t" r="r" b="b"/>
            <a:pathLst>
              <a:path w="1459865" h="849629">
                <a:moveTo>
                  <a:pt x="1258577" y="45823"/>
                </a:moveTo>
                <a:lnTo>
                  <a:pt x="1009011" y="45823"/>
                </a:lnTo>
                <a:lnTo>
                  <a:pt x="1043946" y="21359"/>
                </a:lnTo>
                <a:lnTo>
                  <a:pt x="1085336" y="5866"/>
                </a:lnTo>
                <a:lnTo>
                  <a:pt x="1130530" y="0"/>
                </a:lnTo>
                <a:lnTo>
                  <a:pt x="1176875" y="4413"/>
                </a:lnTo>
                <a:lnTo>
                  <a:pt x="1219779" y="18945"/>
                </a:lnTo>
                <a:lnTo>
                  <a:pt x="1255168" y="41917"/>
                </a:lnTo>
                <a:lnTo>
                  <a:pt x="1258577" y="45823"/>
                </a:lnTo>
                <a:close/>
              </a:path>
              <a:path w="1459865" h="849629">
                <a:moveTo>
                  <a:pt x="1274902" y="64537"/>
                </a:moveTo>
                <a:lnTo>
                  <a:pt x="759612" y="64537"/>
                </a:lnTo>
                <a:lnTo>
                  <a:pt x="780534" y="39788"/>
                </a:lnTo>
                <a:lnTo>
                  <a:pt x="808190" y="20294"/>
                </a:lnTo>
                <a:lnTo>
                  <a:pt x="841092" y="6863"/>
                </a:lnTo>
                <a:lnTo>
                  <a:pt x="877757" y="303"/>
                </a:lnTo>
                <a:lnTo>
                  <a:pt x="915323" y="1293"/>
                </a:lnTo>
                <a:lnTo>
                  <a:pt x="950821" y="9592"/>
                </a:lnTo>
                <a:lnTo>
                  <a:pt x="982601" y="24626"/>
                </a:lnTo>
                <a:lnTo>
                  <a:pt x="1009011" y="45823"/>
                </a:lnTo>
                <a:lnTo>
                  <a:pt x="1258577" y="45823"/>
                </a:lnTo>
                <a:lnTo>
                  <a:pt x="1274902" y="64537"/>
                </a:lnTo>
                <a:close/>
              </a:path>
              <a:path w="1459865" h="849629">
                <a:moveTo>
                  <a:pt x="1292785" y="99360"/>
                </a:moveTo>
                <a:lnTo>
                  <a:pt x="473910" y="99360"/>
                </a:lnTo>
                <a:lnTo>
                  <a:pt x="497862" y="71906"/>
                </a:lnTo>
                <a:lnTo>
                  <a:pt x="528743" y="49860"/>
                </a:lnTo>
                <a:lnTo>
                  <a:pt x="565165" y="34002"/>
                </a:lnTo>
                <a:lnTo>
                  <a:pt x="605745" y="25114"/>
                </a:lnTo>
                <a:lnTo>
                  <a:pt x="647817" y="23928"/>
                </a:lnTo>
                <a:lnTo>
                  <a:pt x="688565" y="30380"/>
                </a:lnTo>
                <a:lnTo>
                  <a:pt x="726369" y="44054"/>
                </a:lnTo>
                <a:lnTo>
                  <a:pt x="759612" y="64537"/>
                </a:lnTo>
                <a:lnTo>
                  <a:pt x="1274902" y="64537"/>
                </a:lnTo>
                <a:lnTo>
                  <a:pt x="1281161" y="71713"/>
                </a:lnTo>
                <a:lnTo>
                  <a:pt x="1292785" y="99360"/>
                </a:lnTo>
                <a:close/>
              </a:path>
              <a:path w="1459865" h="849629">
                <a:moveTo>
                  <a:pt x="408868" y="798830"/>
                </a:moveTo>
                <a:lnTo>
                  <a:pt x="357397" y="792453"/>
                </a:lnTo>
                <a:lnTo>
                  <a:pt x="308545" y="778080"/>
                </a:lnTo>
                <a:lnTo>
                  <a:pt x="264658" y="756525"/>
                </a:lnTo>
                <a:lnTo>
                  <a:pt x="226962" y="728532"/>
                </a:lnTo>
                <a:lnTo>
                  <a:pt x="196682" y="694845"/>
                </a:lnTo>
                <a:lnTo>
                  <a:pt x="151436" y="693516"/>
                </a:lnTo>
                <a:lnTo>
                  <a:pt x="109719" y="681765"/>
                </a:lnTo>
                <a:lnTo>
                  <a:pt x="74294" y="660766"/>
                </a:lnTo>
                <a:lnTo>
                  <a:pt x="47925" y="631693"/>
                </a:lnTo>
                <a:lnTo>
                  <a:pt x="33590" y="562689"/>
                </a:lnTo>
                <a:lnTo>
                  <a:pt x="46381" y="529195"/>
                </a:lnTo>
                <a:lnTo>
                  <a:pt x="71884" y="499644"/>
                </a:lnTo>
                <a:lnTo>
                  <a:pt x="36032" y="476169"/>
                </a:lnTo>
                <a:lnTo>
                  <a:pt x="11614" y="445739"/>
                </a:lnTo>
                <a:lnTo>
                  <a:pt x="0" y="410832"/>
                </a:lnTo>
                <a:lnTo>
                  <a:pt x="2555" y="373929"/>
                </a:lnTo>
                <a:lnTo>
                  <a:pt x="19425" y="339498"/>
                </a:lnTo>
                <a:lnTo>
                  <a:pt x="48154" y="311556"/>
                </a:lnTo>
                <a:lnTo>
                  <a:pt x="86208" y="291910"/>
                </a:lnTo>
                <a:lnTo>
                  <a:pt x="131051" y="282366"/>
                </a:lnTo>
                <a:lnTo>
                  <a:pt x="132275" y="279729"/>
                </a:lnTo>
                <a:lnTo>
                  <a:pt x="131131" y="238908"/>
                </a:lnTo>
                <a:lnTo>
                  <a:pt x="141304" y="199635"/>
                </a:lnTo>
                <a:lnTo>
                  <a:pt x="162008" y="163292"/>
                </a:lnTo>
                <a:lnTo>
                  <a:pt x="192454" y="131261"/>
                </a:lnTo>
                <a:lnTo>
                  <a:pt x="231855" y="104925"/>
                </a:lnTo>
                <a:lnTo>
                  <a:pt x="277706" y="86251"/>
                </a:lnTo>
                <a:lnTo>
                  <a:pt x="326752" y="76314"/>
                </a:lnTo>
                <a:lnTo>
                  <a:pt x="377077" y="75157"/>
                </a:lnTo>
                <a:lnTo>
                  <a:pt x="426767" y="82824"/>
                </a:lnTo>
                <a:lnTo>
                  <a:pt x="473910" y="99360"/>
                </a:lnTo>
                <a:lnTo>
                  <a:pt x="1292785" y="99360"/>
                </a:lnTo>
                <a:lnTo>
                  <a:pt x="1295877" y="106716"/>
                </a:lnTo>
                <a:lnTo>
                  <a:pt x="1331892" y="117911"/>
                </a:lnTo>
                <a:lnTo>
                  <a:pt x="1363737" y="134728"/>
                </a:lnTo>
                <a:lnTo>
                  <a:pt x="1390398" y="156496"/>
                </a:lnTo>
                <a:lnTo>
                  <a:pt x="1410857" y="182547"/>
                </a:lnTo>
                <a:lnTo>
                  <a:pt x="1423847" y="211461"/>
                </a:lnTo>
                <a:lnTo>
                  <a:pt x="1428756" y="241567"/>
                </a:lnTo>
                <a:lnTo>
                  <a:pt x="1425554" y="271818"/>
                </a:lnTo>
                <a:lnTo>
                  <a:pt x="1414211" y="301165"/>
                </a:lnTo>
                <a:lnTo>
                  <a:pt x="1444208" y="342296"/>
                </a:lnTo>
                <a:lnTo>
                  <a:pt x="1459556" y="387417"/>
                </a:lnTo>
                <a:lnTo>
                  <a:pt x="1459848" y="434146"/>
                </a:lnTo>
                <a:lnTo>
                  <a:pt x="1444680" y="480099"/>
                </a:lnTo>
                <a:lnTo>
                  <a:pt x="1421933" y="513703"/>
                </a:lnTo>
                <a:lnTo>
                  <a:pt x="1391364" y="542375"/>
                </a:lnTo>
                <a:lnTo>
                  <a:pt x="1354199" y="565357"/>
                </a:lnTo>
                <a:lnTo>
                  <a:pt x="1311663" y="581892"/>
                </a:lnTo>
                <a:lnTo>
                  <a:pt x="1264981" y="591222"/>
                </a:lnTo>
                <a:lnTo>
                  <a:pt x="1257623" y="632067"/>
                </a:lnTo>
                <a:lnTo>
                  <a:pt x="1237335" y="669323"/>
                </a:lnTo>
                <a:lnTo>
                  <a:pt x="1205520" y="701133"/>
                </a:lnTo>
                <a:lnTo>
                  <a:pt x="1171049" y="721272"/>
                </a:lnTo>
                <a:lnTo>
                  <a:pt x="965843" y="721272"/>
                </a:lnTo>
                <a:lnTo>
                  <a:pt x="945173" y="759235"/>
                </a:lnTo>
                <a:lnTo>
                  <a:pt x="935660" y="769491"/>
                </a:lnTo>
                <a:lnTo>
                  <a:pt x="557594" y="769491"/>
                </a:lnTo>
                <a:lnTo>
                  <a:pt x="510492" y="787174"/>
                </a:lnTo>
                <a:lnTo>
                  <a:pt x="460408" y="797012"/>
                </a:lnTo>
                <a:lnTo>
                  <a:pt x="408868" y="798830"/>
                </a:lnTo>
                <a:close/>
              </a:path>
              <a:path w="1459865" h="849629">
                <a:moveTo>
                  <a:pt x="1063961" y="744698"/>
                </a:moveTo>
                <a:lnTo>
                  <a:pt x="1013348" y="738266"/>
                </a:lnTo>
                <a:lnTo>
                  <a:pt x="965843" y="721272"/>
                </a:lnTo>
                <a:lnTo>
                  <a:pt x="1171049" y="721272"/>
                </a:lnTo>
                <a:lnTo>
                  <a:pt x="1163578" y="725637"/>
                </a:lnTo>
                <a:lnTo>
                  <a:pt x="1114949" y="740508"/>
                </a:lnTo>
                <a:lnTo>
                  <a:pt x="1063961" y="744698"/>
                </a:lnTo>
                <a:close/>
              </a:path>
              <a:path w="1459865" h="849629">
                <a:moveTo>
                  <a:pt x="728896" y="849446"/>
                </a:moveTo>
                <a:lnTo>
                  <a:pt x="678733" y="841646"/>
                </a:lnTo>
                <a:lnTo>
                  <a:pt x="632260" y="825298"/>
                </a:lnTo>
                <a:lnTo>
                  <a:pt x="591279" y="801034"/>
                </a:lnTo>
                <a:lnTo>
                  <a:pt x="557594" y="769491"/>
                </a:lnTo>
                <a:lnTo>
                  <a:pt x="935660" y="769491"/>
                </a:lnTo>
                <a:lnTo>
                  <a:pt x="876382" y="818302"/>
                </a:lnTo>
                <a:lnTo>
                  <a:pt x="831247" y="837357"/>
                </a:lnTo>
                <a:lnTo>
                  <a:pt x="780944" y="848061"/>
                </a:lnTo>
                <a:lnTo>
                  <a:pt x="728896" y="849446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40355" y="6184541"/>
            <a:ext cx="206241" cy="1420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06375" y="5810635"/>
            <a:ext cx="1459865" cy="849630"/>
          </a:xfrm>
          <a:custGeom>
            <a:avLst/>
            <a:gdLst/>
            <a:ahLst/>
            <a:cxnLst/>
            <a:rect l="l" t="t" r="r" b="b"/>
            <a:pathLst>
              <a:path w="1459865" h="849629">
                <a:moveTo>
                  <a:pt x="132275" y="279729"/>
                </a:moveTo>
                <a:lnTo>
                  <a:pt x="131131" y="238908"/>
                </a:lnTo>
                <a:lnTo>
                  <a:pt x="141304" y="199635"/>
                </a:lnTo>
                <a:lnTo>
                  <a:pt x="162008" y="163292"/>
                </a:lnTo>
                <a:lnTo>
                  <a:pt x="192454" y="131261"/>
                </a:lnTo>
                <a:lnTo>
                  <a:pt x="231855" y="104925"/>
                </a:lnTo>
                <a:lnTo>
                  <a:pt x="277706" y="86251"/>
                </a:lnTo>
                <a:lnTo>
                  <a:pt x="326752" y="76314"/>
                </a:lnTo>
                <a:lnTo>
                  <a:pt x="377077" y="75157"/>
                </a:lnTo>
                <a:lnTo>
                  <a:pt x="426767" y="82824"/>
                </a:lnTo>
                <a:lnTo>
                  <a:pt x="473910" y="99360"/>
                </a:lnTo>
                <a:lnTo>
                  <a:pt x="528743" y="49860"/>
                </a:lnTo>
                <a:lnTo>
                  <a:pt x="565165" y="34002"/>
                </a:lnTo>
                <a:lnTo>
                  <a:pt x="605745" y="25114"/>
                </a:lnTo>
                <a:lnTo>
                  <a:pt x="647817" y="23928"/>
                </a:lnTo>
                <a:lnTo>
                  <a:pt x="688565" y="30380"/>
                </a:lnTo>
                <a:lnTo>
                  <a:pt x="726369" y="44054"/>
                </a:lnTo>
                <a:lnTo>
                  <a:pt x="759612" y="64537"/>
                </a:lnTo>
                <a:lnTo>
                  <a:pt x="780534" y="39788"/>
                </a:lnTo>
                <a:lnTo>
                  <a:pt x="808190" y="20294"/>
                </a:lnTo>
                <a:lnTo>
                  <a:pt x="841092" y="6863"/>
                </a:lnTo>
                <a:lnTo>
                  <a:pt x="877757" y="303"/>
                </a:lnTo>
                <a:lnTo>
                  <a:pt x="915323" y="1293"/>
                </a:lnTo>
                <a:lnTo>
                  <a:pt x="950821" y="9592"/>
                </a:lnTo>
                <a:lnTo>
                  <a:pt x="982601" y="24626"/>
                </a:lnTo>
                <a:lnTo>
                  <a:pt x="1009011" y="45823"/>
                </a:lnTo>
                <a:lnTo>
                  <a:pt x="1043946" y="21359"/>
                </a:lnTo>
                <a:lnTo>
                  <a:pt x="1085336" y="5866"/>
                </a:lnTo>
                <a:lnTo>
                  <a:pt x="1130530" y="0"/>
                </a:lnTo>
                <a:lnTo>
                  <a:pt x="1176875" y="4413"/>
                </a:lnTo>
                <a:lnTo>
                  <a:pt x="1219779" y="18945"/>
                </a:lnTo>
                <a:lnTo>
                  <a:pt x="1255168" y="41917"/>
                </a:lnTo>
                <a:lnTo>
                  <a:pt x="1281161" y="71713"/>
                </a:lnTo>
                <a:lnTo>
                  <a:pt x="1295877" y="106716"/>
                </a:lnTo>
                <a:lnTo>
                  <a:pt x="1363737" y="134728"/>
                </a:lnTo>
                <a:lnTo>
                  <a:pt x="1410857" y="182547"/>
                </a:lnTo>
                <a:lnTo>
                  <a:pt x="1428756" y="241567"/>
                </a:lnTo>
                <a:lnTo>
                  <a:pt x="1425554" y="271818"/>
                </a:lnTo>
                <a:lnTo>
                  <a:pt x="1414211" y="301165"/>
                </a:lnTo>
                <a:lnTo>
                  <a:pt x="1444208" y="342296"/>
                </a:lnTo>
                <a:lnTo>
                  <a:pt x="1459556" y="387417"/>
                </a:lnTo>
                <a:lnTo>
                  <a:pt x="1459848" y="434146"/>
                </a:lnTo>
                <a:lnTo>
                  <a:pt x="1444680" y="480099"/>
                </a:lnTo>
                <a:lnTo>
                  <a:pt x="1421933" y="513703"/>
                </a:lnTo>
                <a:lnTo>
                  <a:pt x="1391364" y="542375"/>
                </a:lnTo>
                <a:lnTo>
                  <a:pt x="1354199" y="565357"/>
                </a:lnTo>
                <a:lnTo>
                  <a:pt x="1311663" y="581892"/>
                </a:lnTo>
                <a:lnTo>
                  <a:pt x="1264981" y="591222"/>
                </a:lnTo>
                <a:lnTo>
                  <a:pt x="1257623" y="632067"/>
                </a:lnTo>
                <a:lnTo>
                  <a:pt x="1237335" y="669323"/>
                </a:lnTo>
                <a:lnTo>
                  <a:pt x="1205520" y="701133"/>
                </a:lnTo>
                <a:lnTo>
                  <a:pt x="1163578" y="725637"/>
                </a:lnTo>
                <a:lnTo>
                  <a:pt x="1114949" y="740508"/>
                </a:lnTo>
                <a:lnTo>
                  <a:pt x="1063961" y="744698"/>
                </a:lnTo>
                <a:lnTo>
                  <a:pt x="1013348" y="738266"/>
                </a:lnTo>
                <a:lnTo>
                  <a:pt x="965843" y="721272"/>
                </a:lnTo>
                <a:lnTo>
                  <a:pt x="945173" y="759235"/>
                </a:lnTo>
                <a:lnTo>
                  <a:pt x="914854" y="791920"/>
                </a:lnTo>
                <a:lnTo>
                  <a:pt x="876382" y="818302"/>
                </a:lnTo>
                <a:lnTo>
                  <a:pt x="831247" y="837357"/>
                </a:lnTo>
                <a:lnTo>
                  <a:pt x="780944" y="848061"/>
                </a:lnTo>
                <a:lnTo>
                  <a:pt x="728896" y="849446"/>
                </a:lnTo>
                <a:lnTo>
                  <a:pt x="678734" y="841646"/>
                </a:lnTo>
                <a:lnTo>
                  <a:pt x="632260" y="825298"/>
                </a:lnTo>
                <a:lnTo>
                  <a:pt x="591279" y="801034"/>
                </a:lnTo>
                <a:lnTo>
                  <a:pt x="557594" y="769491"/>
                </a:lnTo>
                <a:lnTo>
                  <a:pt x="510492" y="787174"/>
                </a:lnTo>
                <a:lnTo>
                  <a:pt x="460408" y="797012"/>
                </a:lnTo>
                <a:lnTo>
                  <a:pt x="408868" y="798830"/>
                </a:lnTo>
                <a:lnTo>
                  <a:pt x="357397" y="792453"/>
                </a:lnTo>
                <a:lnTo>
                  <a:pt x="308545" y="778080"/>
                </a:lnTo>
                <a:lnTo>
                  <a:pt x="264658" y="756525"/>
                </a:lnTo>
                <a:lnTo>
                  <a:pt x="226962" y="728532"/>
                </a:lnTo>
                <a:lnTo>
                  <a:pt x="196682" y="694845"/>
                </a:lnTo>
                <a:lnTo>
                  <a:pt x="151436" y="693516"/>
                </a:lnTo>
                <a:lnTo>
                  <a:pt x="109719" y="681765"/>
                </a:lnTo>
                <a:lnTo>
                  <a:pt x="74294" y="660766"/>
                </a:lnTo>
                <a:lnTo>
                  <a:pt x="47925" y="631693"/>
                </a:lnTo>
                <a:lnTo>
                  <a:pt x="33590" y="562689"/>
                </a:lnTo>
                <a:lnTo>
                  <a:pt x="46381" y="529195"/>
                </a:lnTo>
                <a:lnTo>
                  <a:pt x="71884" y="499644"/>
                </a:lnTo>
                <a:lnTo>
                  <a:pt x="36032" y="476169"/>
                </a:lnTo>
                <a:lnTo>
                  <a:pt x="11614" y="445739"/>
                </a:lnTo>
                <a:lnTo>
                  <a:pt x="0" y="410832"/>
                </a:lnTo>
                <a:lnTo>
                  <a:pt x="2555" y="373929"/>
                </a:lnTo>
                <a:lnTo>
                  <a:pt x="19425" y="339498"/>
                </a:lnTo>
                <a:lnTo>
                  <a:pt x="48154" y="311556"/>
                </a:lnTo>
                <a:lnTo>
                  <a:pt x="86208" y="291910"/>
                </a:lnTo>
                <a:lnTo>
                  <a:pt x="131051" y="282366"/>
                </a:lnTo>
                <a:lnTo>
                  <a:pt x="132275" y="27972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35593" y="6179779"/>
            <a:ext cx="215766" cy="1515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79824" y="6306972"/>
            <a:ext cx="85725" cy="15875"/>
          </a:xfrm>
          <a:custGeom>
            <a:avLst/>
            <a:gdLst/>
            <a:ahLst/>
            <a:cxnLst/>
            <a:rect l="l" t="t" r="r" b="b"/>
            <a:pathLst>
              <a:path w="85725" h="15875">
                <a:moveTo>
                  <a:pt x="85640" y="15680"/>
                </a:moveTo>
                <a:lnTo>
                  <a:pt x="63288" y="15708"/>
                </a:lnTo>
                <a:lnTo>
                  <a:pt x="41313" y="13058"/>
                </a:lnTo>
                <a:lnTo>
                  <a:pt x="20091" y="7799"/>
                </a:lnTo>
                <a:lnTo>
                  <a:pt x="0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03556" y="6494248"/>
            <a:ext cx="38100" cy="7620"/>
          </a:xfrm>
          <a:custGeom>
            <a:avLst/>
            <a:gdLst/>
            <a:ahLst/>
            <a:cxnLst/>
            <a:rect l="l" t="t" r="r" b="b"/>
            <a:pathLst>
              <a:path w="38100" h="7620">
                <a:moveTo>
                  <a:pt x="37468" y="0"/>
                </a:moveTo>
                <a:lnTo>
                  <a:pt x="28351" y="2603"/>
                </a:lnTo>
                <a:lnTo>
                  <a:pt x="19047" y="4726"/>
                </a:lnTo>
                <a:lnTo>
                  <a:pt x="9586" y="6362"/>
                </a:lnTo>
                <a:lnTo>
                  <a:pt x="0" y="7504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41309" y="6542468"/>
            <a:ext cx="22860" cy="34290"/>
          </a:xfrm>
          <a:custGeom>
            <a:avLst/>
            <a:gdLst/>
            <a:ahLst/>
            <a:cxnLst/>
            <a:rect l="l" t="t" r="r" b="b"/>
            <a:pathLst>
              <a:path w="22859" h="34290">
                <a:moveTo>
                  <a:pt x="22575" y="34233"/>
                </a:moveTo>
                <a:lnTo>
                  <a:pt x="16073" y="26043"/>
                </a:lnTo>
                <a:lnTo>
                  <a:pt x="10135" y="17595"/>
                </a:lnTo>
                <a:lnTo>
                  <a:pt x="4773" y="8908"/>
                </a:lnTo>
                <a:lnTo>
                  <a:pt x="0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72367" y="6491336"/>
            <a:ext cx="9525" cy="38100"/>
          </a:xfrm>
          <a:custGeom>
            <a:avLst/>
            <a:gdLst/>
            <a:ahLst/>
            <a:cxnLst/>
            <a:rect l="l" t="t" r="r" b="b"/>
            <a:pathLst>
              <a:path w="9525" h="38100">
                <a:moveTo>
                  <a:pt x="9013" y="0"/>
                </a:moveTo>
                <a:lnTo>
                  <a:pt x="7700" y="9522"/>
                </a:lnTo>
                <a:lnTo>
                  <a:pt x="5757" y="18970"/>
                </a:lnTo>
                <a:lnTo>
                  <a:pt x="3188" y="28323"/>
                </a:lnTo>
                <a:lnTo>
                  <a:pt x="0" y="37562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60624" y="6259248"/>
            <a:ext cx="110489" cy="140970"/>
          </a:xfrm>
          <a:custGeom>
            <a:avLst/>
            <a:gdLst/>
            <a:ahLst/>
            <a:cxnLst/>
            <a:rect l="l" t="t" r="r" b="b"/>
            <a:pathLst>
              <a:path w="110490" h="140970">
                <a:moveTo>
                  <a:pt x="0" y="0"/>
                </a:moveTo>
                <a:lnTo>
                  <a:pt x="45845" y="24568"/>
                </a:lnTo>
                <a:lnTo>
                  <a:pt x="80595" y="57621"/>
                </a:lnTo>
                <a:lnTo>
                  <a:pt x="102526" y="96960"/>
                </a:lnTo>
                <a:lnTo>
                  <a:pt x="109917" y="140386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70950" y="6109726"/>
            <a:ext cx="49530" cy="52705"/>
          </a:xfrm>
          <a:custGeom>
            <a:avLst/>
            <a:gdLst/>
            <a:ahLst/>
            <a:cxnLst/>
            <a:rect l="l" t="t" r="r" b="b"/>
            <a:pathLst>
              <a:path w="49529" h="52704">
                <a:moveTo>
                  <a:pt x="48943" y="0"/>
                </a:moveTo>
                <a:lnTo>
                  <a:pt x="39650" y="14781"/>
                </a:lnTo>
                <a:lnTo>
                  <a:pt x="28313" y="28570"/>
                </a:lnTo>
                <a:lnTo>
                  <a:pt x="15055" y="41234"/>
                </a:lnTo>
                <a:lnTo>
                  <a:pt x="0" y="5264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02445" y="5914400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0" y="0"/>
                </a:moveTo>
                <a:lnTo>
                  <a:pt x="1870" y="8202"/>
                </a:lnTo>
                <a:lnTo>
                  <a:pt x="2735" y="16527"/>
                </a:lnTo>
                <a:lnTo>
                  <a:pt x="2584" y="24861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89863" y="5853695"/>
            <a:ext cx="25400" cy="31750"/>
          </a:xfrm>
          <a:custGeom>
            <a:avLst/>
            <a:gdLst/>
            <a:ahLst/>
            <a:cxnLst/>
            <a:rect l="l" t="t" r="r" b="b"/>
            <a:pathLst>
              <a:path w="25400" h="31750">
                <a:moveTo>
                  <a:pt x="0" y="31705"/>
                </a:moveTo>
                <a:lnTo>
                  <a:pt x="5166" y="23256"/>
                </a:lnTo>
                <a:lnTo>
                  <a:pt x="11084" y="15135"/>
                </a:lnTo>
                <a:lnTo>
                  <a:pt x="17729" y="7372"/>
                </a:lnTo>
                <a:lnTo>
                  <a:pt x="25074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55344" y="5873164"/>
            <a:ext cx="12700" cy="27940"/>
          </a:xfrm>
          <a:custGeom>
            <a:avLst/>
            <a:gdLst/>
            <a:ahLst/>
            <a:cxnLst/>
            <a:rect l="l" t="t" r="r" b="b"/>
            <a:pathLst>
              <a:path w="12700" h="27939">
                <a:moveTo>
                  <a:pt x="0" y="27343"/>
                </a:moveTo>
                <a:lnTo>
                  <a:pt x="2227" y="20293"/>
                </a:lnTo>
                <a:lnTo>
                  <a:pt x="4999" y="13372"/>
                </a:lnTo>
                <a:lnTo>
                  <a:pt x="8308" y="6601"/>
                </a:lnTo>
                <a:lnTo>
                  <a:pt x="12144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80109" y="5909797"/>
            <a:ext cx="44450" cy="26670"/>
          </a:xfrm>
          <a:custGeom>
            <a:avLst/>
            <a:gdLst/>
            <a:ahLst/>
            <a:cxnLst/>
            <a:rect l="l" t="t" r="r" b="b"/>
            <a:pathLst>
              <a:path w="44450" h="26670">
                <a:moveTo>
                  <a:pt x="0" y="0"/>
                </a:moveTo>
                <a:lnTo>
                  <a:pt x="11734" y="5830"/>
                </a:lnTo>
                <a:lnTo>
                  <a:pt x="22990" y="12206"/>
                </a:lnTo>
                <a:lnTo>
                  <a:pt x="33737" y="19112"/>
                </a:lnTo>
                <a:lnTo>
                  <a:pt x="43946" y="26527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38657" y="6090374"/>
            <a:ext cx="8255" cy="27940"/>
          </a:xfrm>
          <a:custGeom>
            <a:avLst/>
            <a:gdLst/>
            <a:ahLst/>
            <a:cxnLst/>
            <a:rect l="l" t="t" r="r" b="b"/>
            <a:pathLst>
              <a:path w="8254" h="27939">
                <a:moveTo>
                  <a:pt x="7669" y="27910"/>
                </a:moveTo>
                <a:lnTo>
                  <a:pt x="5230" y="21027"/>
                </a:lnTo>
                <a:lnTo>
                  <a:pt x="3137" y="14075"/>
                </a:lnTo>
                <a:lnTo>
                  <a:pt x="1393" y="7063"/>
                </a:lnTo>
                <a:lnTo>
                  <a:pt x="0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882101" y="6054094"/>
            <a:ext cx="61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Client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106" y="1486060"/>
            <a:ext cx="5807932" cy="5296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3825" y="3254424"/>
            <a:ext cx="6309360" cy="1783714"/>
          </a:xfrm>
          <a:custGeom>
            <a:avLst/>
            <a:gdLst/>
            <a:ahLst/>
            <a:cxnLst/>
            <a:rect l="l" t="t" r="r" b="b"/>
            <a:pathLst>
              <a:path w="6309359" h="1783714">
                <a:moveTo>
                  <a:pt x="0" y="0"/>
                </a:moveTo>
                <a:lnTo>
                  <a:pt x="6309299" y="0"/>
                </a:lnTo>
                <a:lnTo>
                  <a:pt x="6309299" y="1783199"/>
                </a:lnTo>
                <a:lnTo>
                  <a:pt x="0" y="17831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725" y="416339"/>
            <a:ext cx="6129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Socket Programming </a:t>
            </a:r>
            <a:r>
              <a:rPr dirty="0"/>
              <a:t>-</a:t>
            </a:r>
            <a:r>
              <a:rPr spc="-95" dirty="0"/>
              <a:t> </a:t>
            </a:r>
            <a:r>
              <a:rPr spc="-5" dirty="0"/>
              <a:t>Send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876" y="3032499"/>
            <a:ext cx="6567159" cy="930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7437"/>
            <a:ext cx="9143998" cy="2595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725" y="416339"/>
            <a:ext cx="6128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Socket Programming </a:t>
            </a:r>
            <a:r>
              <a:rPr dirty="0"/>
              <a:t>-</a:t>
            </a:r>
            <a:r>
              <a:rPr spc="-90" dirty="0"/>
              <a:t> </a:t>
            </a:r>
            <a:r>
              <a:rPr spc="-10" dirty="0"/>
              <a:t>Send</a:t>
            </a:r>
          </a:p>
        </p:txBody>
      </p:sp>
      <p:sp>
        <p:nvSpPr>
          <p:cNvPr id="5" name="object 5"/>
          <p:cNvSpPr/>
          <p:nvPr/>
        </p:nvSpPr>
        <p:spPr>
          <a:xfrm>
            <a:off x="808082" y="5329702"/>
            <a:ext cx="4402092" cy="9920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6197" y="4098572"/>
            <a:ext cx="7858833" cy="10066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44399" y="3142200"/>
            <a:ext cx="827405" cy="522605"/>
          </a:xfrm>
          <a:custGeom>
            <a:avLst/>
            <a:gdLst/>
            <a:ahLst/>
            <a:cxnLst/>
            <a:rect l="l" t="t" r="r" b="b"/>
            <a:pathLst>
              <a:path w="827404" h="522604">
                <a:moveTo>
                  <a:pt x="0" y="0"/>
                </a:moveTo>
                <a:lnTo>
                  <a:pt x="827099" y="0"/>
                </a:lnTo>
                <a:lnTo>
                  <a:pt x="827099" y="522599"/>
                </a:lnTo>
                <a:lnTo>
                  <a:pt x="0" y="522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44399" y="3142200"/>
            <a:ext cx="827405" cy="522605"/>
          </a:xfrm>
          <a:custGeom>
            <a:avLst/>
            <a:gdLst/>
            <a:ahLst/>
            <a:cxnLst/>
            <a:rect l="l" t="t" r="r" b="b"/>
            <a:pathLst>
              <a:path w="827404" h="522604">
                <a:moveTo>
                  <a:pt x="0" y="0"/>
                </a:moveTo>
                <a:lnTo>
                  <a:pt x="827099" y="0"/>
                </a:lnTo>
                <a:lnTo>
                  <a:pt x="827099" y="522599"/>
                </a:lnTo>
                <a:lnTo>
                  <a:pt x="0" y="5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1624" y="6087674"/>
            <a:ext cx="827405" cy="522605"/>
          </a:xfrm>
          <a:custGeom>
            <a:avLst/>
            <a:gdLst/>
            <a:ahLst/>
            <a:cxnLst/>
            <a:rect l="l" t="t" r="r" b="b"/>
            <a:pathLst>
              <a:path w="827404" h="522604">
                <a:moveTo>
                  <a:pt x="0" y="0"/>
                </a:moveTo>
                <a:lnTo>
                  <a:pt x="827099" y="0"/>
                </a:lnTo>
                <a:lnTo>
                  <a:pt x="827099" y="522599"/>
                </a:lnTo>
                <a:lnTo>
                  <a:pt x="0" y="522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1624" y="6087674"/>
            <a:ext cx="827405" cy="522605"/>
          </a:xfrm>
          <a:custGeom>
            <a:avLst/>
            <a:gdLst/>
            <a:ahLst/>
            <a:cxnLst/>
            <a:rect l="l" t="t" r="r" b="b"/>
            <a:pathLst>
              <a:path w="827404" h="522604">
                <a:moveTo>
                  <a:pt x="0" y="0"/>
                </a:moveTo>
                <a:lnTo>
                  <a:pt x="827099" y="0"/>
                </a:lnTo>
                <a:lnTo>
                  <a:pt x="827099" y="522599"/>
                </a:lnTo>
                <a:lnTo>
                  <a:pt x="0" y="5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2925" y="2679949"/>
            <a:ext cx="2302510" cy="522605"/>
          </a:xfrm>
          <a:custGeom>
            <a:avLst/>
            <a:gdLst/>
            <a:ahLst/>
            <a:cxnLst/>
            <a:rect l="l" t="t" r="r" b="b"/>
            <a:pathLst>
              <a:path w="2302509" h="522605">
                <a:moveTo>
                  <a:pt x="0" y="0"/>
                </a:moveTo>
                <a:lnTo>
                  <a:pt x="2302499" y="0"/>
                </a:lnTo>
                <a:lnTo>
                  <a:pt x="2302499" y="522599"/>
                </a:lnTo>
                <a:lnTo>
                  <a:pt x="0" y="522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42925" y="2679949"/>
            <a:ext cx="2302510" cy="522605"/>
          </a:xfrm>
          <a:custGeom>
            <a:avLst/>
            <a:gdLst/>
            <a:ahLst/>
            <a:cxnLst/>
            <a:rect l="l" t="t" r="r" b="b"/>
            <a:pathLst>
              <a:path w="2302509" h="522605">
                <a:moveTo>
                  <a:pt x="0" y="0"/>
                </a:moveTo>
                <a:lnTo>
                  <a:pt x="2302499" y="0"/>
                </a:lnTo>
                <a:lnTo>
                  <a:pt x="2302499" y="522599"/>
                </a:lnTo>
                <a:lnTo>
                  <a:pt x="0" y="522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106" y="1409860"/>
            <a:ext cx="5807932" cy="5296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0025" y="5007024"/>
            <a:ext cx="6309360" cy="1783714"/>
          </a:xfrm>
          <a:custGeom>
            <a:avLst/>
            <a:gdLst/>
            <a:ahLst/>
            <a:cxnLst/>
            <a:rect l="l" t="t" r="r" b="b"/>
            <a:pathLst>
              <a:path w="6309359" h="1783715">
                <a:moveTo>
                  <a:pt x="0" y="0"/>
                </a:moveTo>
                <a:lnTo>
                  <a:pt x="6309299" y="0"/>
                </a:lnTo>
                <a:lnTo>
                  <a:pt x="6309299" y="1783199"/>
                </a:lnTo>
                <a:lnTo>
                  <a:pt x="0" y="17831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725" y="416339"/>
            <a:ext cx="6741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Socket Programming </a:t>
            </a:r>
            <a:r>
              <a:rPr dirty="0"/>
              <a:t>-</a:t>
            </a:r>
            <a:r>
              <a:rPr spc="-90" dirty="0"/>
              <a:t> </a:t>
            </a:r>
            <a:r>
              <a:rPr spc="-5" dirty="0"/>
              <a:t>Receive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571</Words>
  <Application>Microsoft Office PowerPoint</Application>
  <PresentationFormat>On-screen Show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Courier New</vt:lpstr>
      <vt:lpstr>Times New Roman</vt:lpstr>
      <vt:lpstr>Office Theme</vt:lpstr>
      <vt:lpstr>EE 422C Socket Programming</vt:lpstr>
      <vt:lpstr>Scenario: Chat Program</vt:lpstr>
      <vt:lpstr>Network Connection - Overview</vt:lpstr>
      <vt:lpstr>Socket Programming - Concept</vt:lpstr>
      <vt:lpstr>Socket Programming - Connect</vt:lpstr>
      <vt:lpstr>Socket Programming - Connect (cont.)</vt:lpstr>
      <vt:lpstr>Socket Programming - Send</vt:lpstr>
      <vt:lpstr>Socket Programming - Send</vt:lpstr>
      <vt:lpstr>Socket Programming - Receive</vt:lpstr>
      <vt:lpstr>Socket Programming - Receive</vt:lpstr>
      <vt:lpstr>Socket Programming - iClicker (2)</vt:lpstr>
      <vt:lpstr>PowerPoint Presentation</vt:lpstr>
      <vt:lpstr>Example - Client</vt:lpstr>
      <vt:lpstr>Example - Server</vt:lpstr>
      <vt:lpstr>Example - Server (Cont.)</vt:lpstr>
      <vt:lpstr>Example - Client (Cont.)</vt:lpstr>
      <vt:lpstr>PowerPoint Presentation</vt:lpstr>
      <vt:lpstr>Recall: Observer Design Pattern</vt:lpstr>
      <vt:lpstr>Observer Design Pattern</vt:lpstr>
      <vt:lpstr>PowerPoint Presentation</vt:lpstr>
      <vt:lpstr>Socket Programming -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422C Socket Programming</dc:title>
  <cp:lastModifiedBy>Priebe, Roger</cp:lastModifiedBy>
  <cp:revision>2</cp:revision>
  <dcterms:created xsi:type="dcterms:W3CDTF">2018-05-01T14:23:20Z</dcterms:created>
  <dcterms:modified xsi:type="dcterms:W3CDTF">2018-05-01T14:42:46Z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2018-04-24T00:00:00Z</vt:filetime>
  </property>
  <property fmtid="{D5CDD505-2E9C-101B-9397-08002B2CF9AE}" pid="3" name="Creator">
    <vt:lpwstr>Google</vt:lpwstr>
  </property>
  <property fmtid="{D5CDD505-2E9C-101B-9397-08002B2CF9AE}" pid="4" name="LastSaved">
    <vt:filetime>2018-05-01T00:00:00Z</vt:filetime>
  </property>
</Properties>
</file>